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23"/>
  </p:handoutMasterIdLst>
  <p:sldIdLst>
    <p:sldId id="256" r:id="rId2"/>
    <p:sldId id="257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</p:sldIdLst>
  <p:sldSz cx="9144000" cy="6858000" type="screen4x3"/>
  <p:notesSz cx="9928225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29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3697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C0434B-317C-4CAC-BD7C-2BC46B580020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3697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A38731-7A1B-4B04-9DCD-248FC7C755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8258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FF708-FF9F-4505-A2DF-9B41AD87B4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45CAFC4-DFAA-4A0C-8196-F1C18E41DF25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FF708-FF9F-4505-A2DF-9B41AD87B4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45CAFC4-DFAA-4A0C-8196-F1C18E41DF25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FF708-FF9F-4505-A2DF-9B41AD87B4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45CAFC4-DFAA-4A0C-8196-F1C18E41DF25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F06FF708-FF9F-4505-A2DF-9B41AD87B4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CAFC4-DFAA-4A0C-8196-F1C18E41DF25}" type="slidenum">
              <a:rPr lang="en-GB" smtClean="0"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FF708-FF9F-4505-A2DF-9B41AD87B4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45CAFC4-DFAA-4A0C-8196-F1C18E41DF25}" type="slidenum">
              <a:rPr lang="en-GB" smtClean="0"/>
              <a:t>‹#›</a:t>
            </a:fld>
            <a:endParaRPr lang="en-GB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FF708-FF9F-4505-A2DF-9B41AD87B4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45CAFC4-DFAA-4A0C-8196-F1C18E41DF2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FF708-FF9F-4505-A2DF-9B41AD87B4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45CAFC4-DFAA-4A0C-8196-F1C18E41DF2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45CAFC4-DFAA-4A0C-8196-F1C18E41DF25}" type="slidenum">
              <a:rPr lang="en-GB" smtClean="0"/>
              <a:t>‹#›</a:t>
            </a:fld>
            <a:endParaRPr lang="en-GB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FF708-FF9F-4505-A2DF-9B41AD87B4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45CAFC4-DFAA-4A0C-8196-F1C18E41DF25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F06FF708-FF9F-4505-A2DF-9B41AD87B4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FF708-FF9F-4505-A2DF-9B41AD87B4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CAFC4-DFAA-4A0C-8196-F1C18E41DF25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45CAFC4-DFAA-4A0C-8196-F1C18E41DF25}" type="slidenum">
              <a:rPr lang="en-GB" smtClean="0"/>
              <a:t>‹#›</a:t>
            </a:fld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FF708-FF9F-4505-A2DF-9B41AD87B4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F06FF708-FF9F-4505-A2DF-9B41AD87B4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45CAFC4-DFAA-4A0C-8196-F1C18E41DF25}" type="slidenum">
              <a:rPr lang="en-GB" smtClean="0"/>
              <a:t>‹#›</a:t>
            </a:fld>
            <a:endParaRPr lang="en-GB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rrow.gov.uk/downloads/file/33301/Secondary_Open_Evenings_2026_27_intake.pdf" TargetMode="External"/><Relationship Id="rId2" Type="http://schemas.openxmlformats.org/officeDocument/2006/relationships/hyperlink" Target="https://www.harrow.gov.uk/schools-learning/apply-secondary-school-place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collections/statistics-performance-tables" TargetMode="External"/><Relationship Id="rId2" Type="http://schemas.openxmlformats.org/officeDocument/2006/relationships/hyperlink" Target="http://www.ofsted.gov.uk/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admissions.org.uk/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Year 6 Meeting</a:t>
            </a:r>
          </a:p>
          <a:p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10</a:t>
            </a:r>
            <a:r>
              <a:rPr lang="en-GB" sz="2400" baseline="30000" dirty="0">
                <a:latin typeface="Tahoma" pitchFamily="34" charset="0"/>
                <a:ea typeface="Tahoma" pitchFamily="34" charset="0"/>
                <a:cs typeface="Tahoma" pitchFamily="34" charset="0"/>
              </a:rPr>
              <a:t>th</a:t>
            </a: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  July 2025</a:t>
            </a:r>
          </a:p>
          <a:p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3:30pm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latin typeface="Tahoma" pitchFamily="34" charset="0"/>
                <a:ea typeface="Tahoma" pitchFamily="34" charset="0"/>
                <a:cs typeface="Tahoma" pitchFamily="34" charset="0"/>
              </a:rPr>
              <a:t>Transfer to Secondary School </a:t>
            </a:r>
            <a:br>
              <a:rPr lang="en-GB" b="1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GB" b="1" dirty="0">
                <a:latin typeface="Tahoma" pitchFamily="34" charset="0"/>
                <a:ea typeface="Tahoma" pitchFamily="34" charset="0"/>
                <a:cs typeface="Tahoma" pitchFamily="34" charset="0"/>
              </a:rPr>
              <a:t>2026-2027</a:t>
            </a:r>
          </a:p>
        </p:txBody>
      </p:sp>
    </p:spTree>
    <p:extLst>
      <p:ext uri="{BB962C8B-B14F-4D97-AF65-F5344CB8AC3E}">
        <p14:creationId xmlns:p14="http://schemas.microsoft.com/office/powerpoint/2010/main" val="3089582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692696"/>
            <a:ext cx="8208912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Choosing a school</a:t>
            </a:r>
          </a:p>
          <a:p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GB" sz="2800" dirty="0"/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How do I know which school is the right school for my child?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Who can help me make that decision?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Where is your home borough?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458002" y="1484784"/>
            <a:ext cx="3240360" cy="0"/>
          </a:xfrm>
          <a:prstGeom prst="line">
            <a:avLst/>
          </a:prstGeom>
          <a:ln w="254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4763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692696"/>
            <a:ext cx="820891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Choosing a school</a:t>
            </a:r>
          </a:p>
          <a:p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GB" sz="2800" dirty="0"/>
          </a:p>
          <a:p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Talk to your child</a:t>
            </a:r>
          </a:p>
          <a:p>
            <a:endParaRPr lang="en-GB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Find out what they want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Consider how they will travel to school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Know your child’s ability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458002" y="1484784"/>
            <a:ext cx="3240360" cy="0"/>
          </a:xfrm>
          <a:prstGeom prst="line">
            <a:avLst/>
          </a:prstGeom>
          <a:ln w="254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98716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692696"/>
            <a:ext cx="820891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Choosing a school</a:t>
            </a:r>
          </a:p>
          <a:p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GB" sz="1200" dirty="0"/>
          </a:p>
          <a:p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Visit the schools</a:t>
            </a:r>
          </a:p>
          <a:p>
            <a:endParaRPr lang="en-GB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Go to the open evenings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Talk to the teachers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Talk to the pupil</a:t>
            </a:r>
          </a:p>
          <a:p>
            <a:pPr marL="457200" indent="-457200">
              <a:buFont typeface="Arial" pitchFamily="34" charset="0"/>
              <a:buChar char="•"/>
            </a:pPr>
            <a:endParaRPr lang="en-GB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When are the open evenings?</a:t>
            </a:r>
          </a:p>
          <a:p>
            <a:endParaRPr lang="en-GB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In September on the schools’ website and also given out to pupils on the last week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458002" y="1484784"/>
            <a:ext cx="3240360" cy="0"/>
          </a:xfrm>
          <a:prstGeom prst="line">
            <a:avLst/>
          </a:prstGeom>
          <a:ln w="254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39858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692696"/>
            <a:ext cx="8208912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Choosing a school</a:t>
            </a:r>
          </a:p>
          <a:p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GB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Read the school prospectus</a:t>
            </a:r>
          </a:p>
          <a:p>
            <a:endParaRPr lang="en-GB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It will have detailed information about: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How the school is run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Which subjects are taught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The admissions criteria</a:t>
            </a:r>
          </a:p>
          <a:p>
            <a:pPr lvl="1"/>
            <a:endParaRPr lang="en-GB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Available at the Open Evening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Download from the school website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458002" y="1484784"/>
            <a:ext cx="3240360" cy="0"/>
          </a:xfrm>
          <a:prstGeom prst="line">
            <a:avLst/>
          </a:prstGeom>
          <a:ln w="254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65441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692697"/>
            <a:ext cx="7344816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Choosing a school</a:t>
            </a:r>
          </a:p>
          <a:p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GB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Read the secondary education booklet published by your home local authority</a:t>
            </a:r>
          </a:p>
          <a:p>
            <a:endParaRPr lang="en-GB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The 2026-2027 booklet will be available at the beginning of August/September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457200" indent="-457200">
              <a:buFont typeface="Wingdings" pitchFamily="2" charset="2"/>
              <a:buChar char="q"/>
            </a:pPr>
            <a:r>
              <a:rPr lang="en-GB" sz="2000" dirty="0">
                <a:latin typeface="Tahoma" pitchFamily="34" charset="0"/>
                <a:ea typeface="Tahoma" pitchFamily="34" charset="0"/>
                <a:cs typeface="Tahoma" pitchFamily="34" charset="0"/>
                <a:hlinkClick r:id="rId2"/>
              </a:rPr>
              <a:t>https://www.harrow.gov.uk/schools-learning/apply-secondary-school-place</a:t>
            </a:r>
            <a:r>
              <a:rPr lang="en-GB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 marL="457200" indent="-457200">
              <a:buFont typeface="Wingdings" pitchFamily="2" charset="2"/>
              <a:buChar char="q"/>
            </a:pPr>
            <a:endParaRPr lang="en-GB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en-GB" sz="2000" b="1" i="0" dirty="0">
                <a:solidFill>
                  <a:srgbClr val="0C000E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Secondary school open days and evenings for Secondary Transfer 2026</a:t>
            </a:r>
          </a:p>
          <a:p>
            <a:pPr algn="l"/>
            <a:r>
              <a:rPr lang="en-GB" sz="2000" b="0" i="0" dirty="0">
                <a:solidFill>
                  <a:srgbClr val="252B36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information on the open days and evenings, see </a:t>
            </a:r>
            <a:r>
              <a:rPr lang="en-GB" sz="2000" b="0" i="0" u="sng" dirty="0">
                <a:solidFill>
                  <a:srgbClr val="252B36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3"/>
              </a:rPr>
              <a:t>Secondary School Open Day Schedule for 2026/27 Entry</a:t>
            </a:r>
            <a:endParaRPr lang="en-GB" sz="2000" b="0" i="0" dirty="0">
              <a:solidFill>
                <a:srgbClr val="252B36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>
              <a:buFont typeface="Wingdings" pitchFamily="2" charset="2"/>
              <a:buChar char="q"/>
            </a:pPr>
            <a:endParaRPr lang="en-GB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458002" y="1484784"/>
            <a:ext cx="3240360" cy="0"/>
          </a:xfrm>
          <a:prstGeom prst="line">
            <a:avLst/>
          </a:prstGeom>
          <a:ln w="254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69895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692696"/>
            <a:ext cx="8208912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Choosing a school</a:t>
            </a:r>
          </a:p>
          <a:p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GB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Look at exam results and Ofsted reports</a:t>
            </a:r>
          </a:p>
          <a:p>
            <a:endParaRPr lang="en-GB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The latest Ofsted reports are available from the Ofsted website </a:t>
            </a: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  <a:hlinkClick r:id="rId2"/>
              </a:rPr>
              <a:t>www.ofsted.gov.uk</a:t>
            </a:r>
            <a:endParaRPr lang="en-GB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Achievement and attainment tables are available at </a:t>
            </a:r>
            <a:r>
              <a:rPr lang="en-GB" sz="2800" dirty="0"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https://www.gov.uk/government/collections/statistics-performance-tables</a:t>
            </a: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458002" y="1484784"/>
            <a:ext cx="3240360" cy="0"/>
          </a:xfrm>
          <a:prstGeom prst="line">
            <a:avLst/>
          </a:prstGeom>
          <a:ln w="254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95465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692696"/>
            <a:ext cx="8208912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Choosing a school</a:t>
            </a:r>
          </a:p>
          <a:p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GB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Look carefully at the admissions criteria for each school</a:t>
            </a:r>
          </a:p>
          <a:p>
            <a:endParaRPr lang="en-GB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Faith criteria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Siblings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Distance</a:t>
            </a:r>
          </a:p>
          <a:p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458002" y="1484784"/>
            <a:ext cx="3240360" cy="0"/>
          </a:xfrm>
          <a:prstGeom prst="line">
            <a:avLst/>
          </a:prstGeom>
          <a:ln w="254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6275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1723" y="649142"/>
            <a:ext cx="79267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Cut off distances as of </a:t>
            </a:r>
            <a:r>
              <a:rPr lang="en-GB" sz="28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September 2025</a:t>
            </a:r>
            <a:endParaRPr lang="en-GB" sz="14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See below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458002" y="1484784"/>
            <a:ext cx="4978094" cy="0"/>
          </a:xfrm>
          <a:prstGeom prst="line">
            <a:avLst/>
          </a:prstGeom>
          <a:ln w="254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8794717"/>
              </p:ext>
            </p:extLst>
          </p:nvPr>
        </p:nvGraphicFramePr>
        <p:xfrm>
          <a:off x="492119" y="2143381"/>
          <a:ext cx="5613278" cy="40546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68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3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7884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NAME OF SCHOOL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CUT</a:t>
                      </a:r>
                      <a:r>
                        <a:rPr lang="en-GB" sz="16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OFF DISTANCE (miles)</a:t>
                      </a:r>
                      <a:endParaRPr lang="en-GB" sz="16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7884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Avanti House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0.196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7884"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Bentley Wood</a:t>
                      </a:r>
                      <a:endParaRPr lang="en-GB" sz="16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1.681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7884"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Canons High</a:t>
                      </a:r>
                      <a:endParaRPr lang="en-GB" sz="16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N/A</a:t>
                      </a:r>
                      <a:endParaRPr lang="en-GB" sz="16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7884"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Harrow High</a:t>
                      </a:r>
                      <a:endParaRPr lang="en-GB" sz="16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N/A</a:t>
                      </a:r>
                      <a:endParaRPr lang="en-GB" sz="16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7884"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Hatch End</a:t>
                      </a:r>
                      <a:endParaRPr lang="en-GB" sz="16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N/A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7884"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Nower Hill</a:t>
                      </a:r>
                      <a:endParaRPr lang="en-GB" sz="16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0.834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7884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Park High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N.A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7884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Rooks Heath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N/A</a:t>
                      </a:r>
                      <a:endParaRPr lang="en-GB" sz="16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7884"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Whitmore</a:t>
                      </a:r>
                      <a:endParaRPr lang="en-GB" sz="160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0.791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884"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Whitefriars</a:t>
                      </a:r>
                      <a:r>
                        <a:rPr lang="en-GB" sz="1600" baseline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School</a:t>
                      </a:r>
                      <a:endParaRPr lang="en-GB" sz="16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N.A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7884"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Pinner High</a:t>
                      </a:r>
                      <a:endParaRPr lang="en-GB" sz="16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0.639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90407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692696"/>
            <a:ext cx="8208912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How do I apply?</a:t>
            </a:r>
          </a:p>
          <a:p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GB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How soon can I apply?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The application process begins September 2025</a:t>
            </a:r>
          </a:p>
          <a:p>
            <a:pPr marL="457200" indent="-457200">
              <a:buFont typeface="Arial" pitchFamily="34" charset="0"/>
              <a:buChar char="•"/>
            </a:pPr>
            <a:endParaRPr lang="en-GB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Where do I apply?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Apply online </a:t>
            </a: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  <a:hlinkClick r:id="rId2"/>
              </a:rPr>
              <a:t>www.eadmissions.org.uk</a:t>
            </a: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 or contact Harrow Council</a:t>
            </a:r>
          </a:p>
          <a:p>
            <a:pPr marL="457200" indent="-457200">
              <a:buFont typeface="Arial" pitchFamily="34" charset="0"/>
              <a:buChar char="•"/>
            </a:pPr>
            <a:endParaRPr lang="en-GB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458002" y="1484784"/>
            <a:ext cx="3240360" cy="0"/>
          </a:xfrm>
          <a:prstGeom prst="line">
            <a:avLst/>
          </a:prstGeom>
          <a:ln w="254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7631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692696"/>
            <a:ext cx="8208912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How do I apply?</a:t>
            </a:r>
          </a:p>
          <a:p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GB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How many schools can I apply for?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You can apply for up to </a:t>
            </a:r>
            <a:r>
              <a:rPr lang="en-GB" sz="24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six </a:t>
            </a: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schools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You will rank the schools in order of preference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It is important to think carefully about the order as you will not be able to change it after the closing date.</a:t>
            </a:r>
          </a:p>
          <a:p>
            <a:endParaRPr lang="en-GB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Can I apply to schools outside Harrow?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Yes, you must include all of your chosen schools, whether inside or outside the borough where you live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458002" y="1484784"/>
            <a:ext cx="3240360" cy="0"/>
          </a:xfrm>
          <a:prstGeom prst="line">
            <a:avLst/>
          </a:prstGeom>
          <a:ln w="254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3970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692696"/>
            <a:ext cx="8208912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How do I apply?</a:t>
            </a:r>
          </a:p>
          <a:p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GB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Do I need to complete any other forms?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All voluntary aided schools and some academies will ask you to complete another form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It will ask for additional information, for example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Faith schools will ask for church attendance and require a priest’s reference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Selective schools (not in Harrow) will ask about any medical conditions that needs to be taken into account at the test and may also require a photograph</a:t>
            </a:r>
          </a:p>
          <a:p>
            <a:pPr lvl="1"/>
            <a:endParaRPr lang="en-GB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These must be returned to the individual schools</a:t>
            </a:r>
          </a:p>
          <a:p>
            <a:endParaRPr lang="en-GB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458002" y="1484784"/>
            <a:ext cx="3240360" cy="0"/>
          </a:xfrm>
          <a:prstGeom prst="line">
            <a:avLst/>
          </a:prstGeom>
          <a:ln w="254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93912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692696"/>
            <a:ext cx="8208912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How do I apply?</a:t>
            </a:r>
          </a:p>
          <a:p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GB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What else do I need to provide?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Proof of address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Your permanent address must be used on the application form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If you have moved in the last two years you will be asked to provide proof of the new and proof that you have disposed of the previous address</a:t>
            </a:r>
          </a:p>
          <a:p>
            <a:pPr marL="342900" indent="-342900">
              <a:buFont typeface="Arial" pitchFamily="34" charset="0"/>
              <a:buChar char="•"/>
            </a:pPr>
            <a:endParaRPr lang="en-GB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458002" y="1484784"/>
            <a:ext cx="3240360" cy="0"/>
          </a:xfrm>
          <a:prstGeom prst="line">
            <a:avLst/>
          </a:prstGeom>
          <a:ln w="254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08085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692696"/>
            <a:ext cx="8208912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How do I apply?</a:t>
            </a:r>
          </a:p>
          <a:p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GB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When is the closing date?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31</a:t>
            </a:r>
            <a:r>
              <a:rPr lang="en-GB" sz="2400" baseline="30000" dirty="0">
                <a:latin typeface="Tahoma" pitchFamily="34" charset="0"/>
                <a:ea typeface="Tahoma" pitchFamily="34" charset="0"/>
                <a:cs typeface="Tahoma" pitchFamily="34" charset="0"/>
              </a:rPr>
              <a:t>st</a:t>
            </a: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 October 2025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The online system will close at 12 midnight online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458002" y="1484784"/>
            <a:ext cx="3240360" cy="0"/>
          </a:xfrm>
          <a:prstGeom prst="line">
            <a:avLst/>
          </a:prstGeom>
          <a:ln w="254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76469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692696"/>
            <a:ext cx="8208912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How do I apply?</a:t>
            </a:r>
          </a:p>
          <a:p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GB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Co-ordinated admissions</a:t>
            </a:r>
          </a:p>
          <a:p>
            <a:endParaRPr lang="en-GB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The transfer process is co-ordinated by all 33 London Boroughs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Application lists are exchanged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Offer lists are drawn up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Offer lists are exchanged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458002" y="1484784"/>
            <a:ext cx="3240360" cy="0"/>
          </a:xfrm>
          <a:prstGeom prst="line">
            <a:avLst/>
          </a:prstGeom>
          <a:ln w="254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87680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692696"/>
            <a:ext cx="8208912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How do I apply?</a:t>
            </a:r>
          </a:p>
          <a:p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GB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How will places be allocated?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If the school is over subscribed, the admissions criteria will be applied to decide who can be offered a place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Each application is considered as if equally preferred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Your ranking order is not passed to the individual schools 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458002" y="1484784"/>
            <a:ext cx="3240360" cy="0"/>
          </a:xfrm>
          <a:prstGeom prst="line">
            <a:avLst/>
          </a:prstGeom>
          <a:ln w="254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9004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692696"/>
            <a:ext cx="8208912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Offers</a:t>
            </a:r>
          </a:p>
          <a:p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GB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Will I be offered more than one school place?</a:t>
            </a:r>
          </a:p>
          <a:p>
            <a:endParaRPr lang="en-GB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If your child can be offered more than one school, you will be offered the highest rank possible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The lower preference will be withdrawn and offered to other children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No child will be offered more than one school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458002" y="1484784"/>
            <a:ext cx="3240360" cy="0"/>
          </a:xfrm>
          <a:prstGeom prst="line">
            <a:avLst/>
          </a:prstGeom>
          <a:ln w="254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75179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796726"/>
            <a:ext cx="82089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Offers</a:t>
            </a:r>
          </a:p>
          <a:p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GB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When will I hear?</a:t>
            </a:r>
          </a:p>
          <a:p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458002" y="1484784"/>
            <a:ext cx="3240360" cy="0"/>
          </a:xfrm>
          <a:prstGeom prst="line">
            <a:avLst/>
          </a:prstGeom>
          <a:ln w="254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FCADF546-8166-48CC-949F-3247E9C1BDAC}"/>
              </a:ext>
            </a:extLst>
          </p:cNvPr>
          <p:cNvSpPr txBox="1"/>
          <p:nvPr/>
        </p:nvSpPr>
        <p:spPr>
          <a:xfrm>
            <a:off x="312092" y="2735718"/>
            <a:ext cx="83643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kumimoji="0" lang="en-GB" sz="2400" b="1" i="0" kern="12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 Sep 2025:</a:t>
            </a:r>
            <a:r>
              <a:rPr kumimoji="0" lang="en-GB" sz="2400" b="0" i="0" kern="12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Application for secondary school opens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0" lang="en-GB" sz="2400" b="1" i="0" kern="12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31 Oct 2025:</a:t>
            </a:r>
            <a:r>
              <a:rPr kumimoji="0" lang="en-GB" sz="2400" b="0" i="0" kern="12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Closing date for applications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0" lang="en-GB" sz="2400" b="1" i="0" kern="12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 Mar 2026: </a:t>
            </a:r>
            <a:r>
              <a:rPr kumimoji="0" lang="en-GB" sz="2400" b="0" i="0" kern="12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National secondary school offer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0" lang="en-GB" sz="2400" b="1" i="0" kern="12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16 Mar 2026:</a:t>
            </a:r>
            <a:r>
              <a:rPr kumimoji="0" lang="en-GB" sz="2400" b="0" i="0" kern="12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Deadline to accept or decline offer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0" lang="en-GB" sz="2400" b="1" i="0" kern="12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31 March 2026:</a:t>
            </a:r>
            <a:r>
              <a:rPr kumimoji="0" lang="en-GB" sz="2400" b="0" i="0" kern="12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Closing date for receipt of appeals</a:t>
            </a:r>
          </a:p>
        </p:txBody>
      </p:sp>
    </p:spTree>
    <p:extLst>
      <p:ext uri="{BB962C8B-B14F-4D97-AF65-F5344CB8AC3E}">
        <p14:creationId xmlns:p14="http://schemas.microsoft.com/office/powerpoint/2010/main" val="1615580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692696"/>
            <a:ext cx="820891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No Offer?</a:t>
            </a:r>
          </a:p>
          <a:p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GB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What happens if I don’t get any of my preference schools?</a:t>
            </a:r>
          </a:p>
          <a:p>
            <a:endParaRPr lang="en-GB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Your child will be allocated a place at the nearest school with a vacancy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Remain on the waiting list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Appeal for a place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458002" y="1484784"/>
            <a:ext cx="3240360" cy="0"/>
          </a:xfrm>
          <a:prstGeom prst="line">
            <a:avLst/>
          </a:prstGeom>
          <a:ln w="254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87245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692696"/>
            <a:ext cx="8208912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Appeals</a:t>
            </a:r>
          </a:p>
          <a:p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GB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Every parent has the right to appeal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Appeals are heard by an independent panel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You have the opportunity to present your case in person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You need to convince the panel that your child’s needs are more important than the school’s need to limit the admissions number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Appeals are not usually successful unless there are exceptional circumstances</a:t>
            </a:r>
          </a:p>
          <a:p>
            <a:pPr marL="342900" indent="-342900">
              <a:buFont typeface="Arial" pitchFamily="34" charset="0"/>
              <a:buChar char="•"/>
            </a:pPr>
            <a:endParaRPr lang="en-GB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458002" y="1484784"/>
            <a:ext cx="3240360" cy="0"/>
          </a:xfrm>
          <a:prstGeom prst="line">
            <a:avLst/>
          </a:prstGeom>
          <a:ln w="254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07352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latin typeface="Tahoma" pitchFamily="34" charset="0"/>
                <a:ea typeface="Tahoma" pitchFamily="34" charset="0"/>
                <a:cs typeface="Tahoma" pitchFamily="34" charset="0"/>
              </a:rPr>
              <a:t>Transfer to Secondary School </a:t>
            </a:r>
            <a:br>
              <a:rPr lang="en-GB" b="1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GB" b="1" dirty="0">
                <a:latin typeface="Tahoma" pitchFamily="34" charset="0"/>
                <a:ea typeface="Tahoma" pitchFamily="34" charset="0"/>
                <a:cs typeface="Tahoma" pitchFamily="34" charset="0"/>
              </a:rPr>
              <a:t>2026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2996952"/>
            <a:ext cx="547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2243569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252</TotalTime>
  <Words>904</Words>
  <Application>Microsoft Office PowerPoint</Application>
  <PresentationFormat>On-screen Show (4:3)</PresentationFormat>
  <Paragraphs>188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Calibri</vt:lpstr>
      <vt:lpstr>Georgia</vt:lpstr>
      <vt:lpstr>Tahoma</vt:lpstr>
      <vt:lpstr>Wingdings</vt:lpstr>
      <vt:lpstr>Wingdings 2</vt:lpstr>
      <vt:lpstr>Civic</vt:lpstr>
      <vt:lpstr>Transfer to Secondary School  2026-2027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Transfer to Secondary School  2026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Transfer to Secondary School  2017</dc:title>
  <dc:creator>Administrator</dc:creator>
  <cp:lastModifiedBy>Tulsi Patel</cp:lastModifiedBy>
  <cp:revision>45</cp:revision>
  <cp:lastPrinted>2018-07-19T07:25:18Z</cp:lastPrinted>
  <dcterms:created xsi:type="dcterms:W3CDTF">2017-09-10T10:24:14Z</dcterms:created>
  <dcterms:modified xsi:type="dcterms:W3CDTF">2025-09-02T15:00:22Z</dcterms:modified>
</cp:coreProperties>
</file>