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4"/>
  </p:sldMasterIdLst>
  <p:notesMasterIdLst>
    <p:notesMasterId r:id="rId21"/>
  </p:notesMasterIdLst>
  <p:handoutMasterIdLst>
    <p:handoutMasterId r:id="rId22"/>
  </p:handoutMasterIdLst>
  <p:sldIdLst>
    <p:sldId id="281" r:id="rId5"/>
    <p:sldId id="371" r:id="rId6"/>
    <p:sldId id="355" r:id="rId7"/>
    <p:sldId id="354" r:id="rId8"/>
    <p:sldId id="361" r:id="rId9"/>
    <p:sldId id="362" r:id="rId10"/>
    <p:sldId id="363" r:id="rId11"/>
    <p:sldId id="360" r:id="rId12"/>
    <p:sldId id="364" r:id="rId13"/>
    <p:sldId id="366" r:id="rId14"/>
    <p:sldId id="367" r:id="rId15"/>
    <p:sldId id="368" r:id="rId16"/>
    <p:sldId id="369" r:id="rId17"/>
    <p:sldId id="365" r:id="rId18"/>
    <p:sldId id="357" r:id="rId19"/>
    <p:sldId id="370" r:id="rId20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60" userDrawn="1">
          <p15:clr>
            <a:srgbClr val="A4A3A4"/>
          </p15:clr>
        </p15:guide>
        <p15:guide id="2" pos="7392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187" autoAdjust="0"/>
  </p:normalViewPr>
  <p:slideViewPr>
    <p:cSldViewPr snapToGrid="0">
      <p:cViewPr varScale="1">
        <p:scale>
          <a:sx n="76" d="100"/>
          <a:sy n="76" d="100"/>
        </p:scale>
        <p:origin x="126" y="606"/>
      </p:cViewPr>
      <p:guideLst>
        <p:guide pos="360"/>
        <p:guide pos="7392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80"/>
    </p:cViewPr>
  </p:sorterViewPr>
  <p:notesViewPr>
    <p:cSldViewPr snapToGrid="0">
      <p:cViewPr varScale="1">
        <p:scale>
          <a:sx n="88" d="100"/>
          <a:sy n="88" d="100"/>
        </p:scale>
        <p:origin x="37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EB018AA-DEA7-448F-AE2F-C3D13A0F02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B87A71-96EB-4108-95A3-855A4C3601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6053B59-8ED2-441F-93B7-B3AA3F88F5B7}" type="datetime1">
              <a:rPr lang="en-GB" smtClean="0"/>
              <a:t>08/09/2025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45591A-E83D-4F8A-B064-12B29D3154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AF2308-535F-471C-9423-3467454C92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661E857-36B8-43F1-9D87-FE508167BC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2314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A220F6-ADC4-4852-80CE-BF89F4F41C83}" type="datetime1">
              <a:rPr lang="en-GB" smtClean="0"/>
              <a:pPr/>
              <a:t>08/09/2025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CFAAAB6-A2C6-4A85-A3A1-98EFBA61C96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7675299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>
              <a:effectLst/>
              <a:latin typeface="Segoe UI" panose="020B0502040204020203" pitchFamily="34" charset="0"/>
            </a:endParaRPr>
          </a:p>
          <a:p>
            <a:pPr rtl="0"/>
            <a:r>
              <a:rPr lang="en-GB"/>
              <a:t>ID=d924773e-9a16-4d6d-9803-8cb819e99682
Recipe=text_billboard
Type=TextOnly
Variant=0
FamilyID=AccentBoxWalbaum_Zero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EAA36B1-75F6-458C-B388-8BC01E9857C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20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734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6678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19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325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3312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9060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523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984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050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134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0827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544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3253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9150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Once you have paid the deposit </a:t>
            </a:r>
            <a:r>
              <a:rPr lang="en-US" dirty="0"/>
              <a:t>and commit, they are liable to pay the whole fee if they change their mind. There are no exceptions. The school cannot make a loss because they have changed their mind. Budgets are for school are extremely tight.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632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BC5C50C9-5CB7-4938-BEDF-DD2FC7529FA9}"/>
              </a:ext>
            </a:extLst>
          </p:cNvPr>
          <p:cNvSpPr/>
          <p:nvPr userDrawn="1"/>
        </p:nvSpPr>
        <p:spPr>
          <a:xfrm>
            <a:off x="1528762" y="1473243"/>
            <a:ext cx="9144000" cy="3007447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1368" y="1664208"/>
            <a:ext cx="8586216" cy="2176272"/>
          </a:xfrm>
        </p:spPr>
        <p:txBody>
          <a:bodyPr rtlCol="0" anchor="ctr">
            <a:normAutofit/>
          </a:bodyPr>
          <a:lstStyle>
            <a:lvl1pPr algn="ctr">
              <a:defRPr sz="6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87168" y="4142232"/>
            <a:ext cx="7223760" cy="685800"/>
          </a:xfrm>
          <a:solidFill>
            <a:schemeClr val="accent1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69640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4064" y="1078992"/>
            <a:ext cx="6272784" cy="1536192"/>
          </a:xfrm>
        </p:spPr>
        <p:txBody>
          <a:bodyPr rtlCol="0" anchor="b">
            <a:normAutofit/>
          </a:bodyPr>
          <a:lstStyle>
            <a:lvl1pPr>
              <a:defRPr sz="5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4064" y="3355848"/>
            <a:ext cx="6272784" cy="2825496"/>
          </a:xfrm>
        </p:spPr>
        <p:txBody>
          <a:bodyPr rtlCol="0"/>
          <a:lstStyle>
            <a:lvl1pPr>
              <a:buNone/>
              <a:defRPr sz="18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41648" y="6356350"/>
            <a:ext cx="4114800" cy="365125"/>
          </a:xfrm>
        </p:spPr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EEEC07-DA87-4415-8D6B-72E1B2686535}"/>
              </a:ext>
            </a:extLst>
          </p:cNvPr>
          <p:cNvSpPr/>
          <p:nvPr userDrawn="1"/>
        </p:nvSpPr>
        <p:spPr>
          <a:xfrm rot="5400000">
            <a:off x="5317960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C47E32-D289-4A1B-A3C7-A355CD5572E8}"/>
              </a:ext>
            </a:extLst>
          </p:cNvPr>
          <p:cNvSpPr/>
          <p:nvPr userDrawn="1"/>
        </p:nvSpPr>
        <p:spPr>
          <a:xfrm>
            <a:off x="5099266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" y="603504"/>
            <a:ext cx="4050792" cy="5577840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2587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rtlCol="0" anchor="b">
            <a:normAutofit/>
          </a:bodyPr>
          <a:lstStyle>
            <a:lvl1pPr>
              <a:defRPr sz="5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72784" cy="2825496"/>
          </a:xfrm>
        </p:spPr>
        <p:txBody>
          <a:bodyPr rtlCol="0"/>
          <a:lstStyle>
            <a:lvl1pPr marL="0" indent="0">
              <a:buNone/>
              <a:defRPr sz="18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05272" y="6356350"/>
            <a:ext cx="128016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EEEC07-DA87-4415-8D6B-72E1B2686535}"/>
              </a:ext>
            </a:extLst>
          </p:cNvPr>
          <p:cNvSpPr/>
          <p:nvPr userDrawn="1"/>
        </p:nvSpPr>
        <p:spPr>
          <a:xfrm rot="5400000">
            <a:off x="850392" y="365760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80960" y="4352544"/>
            <a:ext cx="4507992" cy="250545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0" name="Picture Placeholder 14">
            <a:extLst>
              <a:ext uri="{FF2B5EF4-FFF2-40B4-BE49-F238E27FC236}">
                <a16:creationId xmlns:a16="http://schemas.microsoft.com/office/drawing/2014/main" id="{687A7A61-F904-44E0-837C-FB357932BC1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680960" y="0"/>
            <a:ext cx="4507992" cy="4123944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EFA3CC7-31ED-4E5A-87A6-AA1D8F4251FC}"/>
              </a:ext>
            </a:extLst>
          </p:cNvPr>
          <p:cNvSpPr/>
          <p:nvPr userDrawn="1"/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78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B541A812-4D3F-4D65-BA64-BA64E37F2C1D}"/>
              </a:ext>
            </a:extLst>
          </p:cNvPr>
          <p:cNvSpPr/>
          <p:nvPr userDrawn="1"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7013448" cy="2990088"/>
          </a:xfrm>
        </p:spPr>
        <p:txBody>
          <a:bodyPr rtlCol="0" anchor="ctr">
            <a:normAutofit/>
          </a:bodyPr>
          <a:lstStyle>
            <a:lvl1pPr>
              <a:defRPr sz="54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13648" y="1938528"/>
            <a:ext cx="2688336" cy="2990088"/>
          </a:xfrm>
          <a:solidFill>
            <a:schemeClr val="accent1"/>
          </a:solidFill>
        </p:spPr>
        <p:txBody>
          <a:bodyPr rtlCol="0" anchor="ctr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716BBE9-8A9C-450B-A235-677945C7ED44}"/>
              </a:ext>
            </a:extLst>
          </p:cNvPr>
          <p:cNvSpPr/>
          <p:nvPr userDrawn="1"/>
        </p:nvSpPr>
        <p:spPr>
          <a:xfrm>
            <a:off x="609084" y="2965074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55E7BF-3629-4C02-98DF-CFC1C93CE036}"/>
              </a:ext>
            </a:extLst>
          </p:cNvPr>
          <p:cNvSpPr/>
          <p:nvPr userDrawn="1"/>
        </p:nvSpPr>
        <p:spPr>
          <a:xfrm rot="5400000">
            <a:off x="7360539" y="3424428"/>
            <a:ext cx="210312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3540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 userDrawn="1"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01852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93869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rtlCol="0" anchor="ctr">
            <a:normAutofit/>
          </a:bodyPr>
          <a:lstStyle>
            <a:lvl1pPr algn="ctr">
              <a:defRPr sz="4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 useBgFill="1">
        <p:nvSpPr>
          <p:cNvPr id="4" name="Rectangle 3">
            <a:extLst>
              <a:ext uri="{FF2B5EF4-FFF2-40B4-BE49-F238E27FC236}">
                <a16:creationId xmlns:a16="http://schemas.microsoft.com/office/drawing/2014/main" id="{673635DF-99E4-4A0C-A272-D9FF87695DE7}"/>
              </a:ext>
            </a:extLst>
          </p:cNvPr>
          <p:cNvSpPr/>
          <p:nvPr userDrawn="1"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90C76F-6331-4485-AA5B-D61483481F68}"/>
              </a:ext>
            </a:extLst>
          </p:cNvPr>
          <p:cNvSpPr/>
          <p:nvPr userDrawn="1"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  <a:solidFill>
            <a:schemeClr val="accent1"/>
          </a:solidFill>
        </p:spPr>
        <p:txBody>
          <a:bodyPr rtlCol="0" anchor="ctr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CB2BA4C-9ADA-41DB-B758-9E3CFECDF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20957ADB-410A-48BE-AA95-3A708314B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5112591B-8032-4FDF-9B26-8F505642C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44522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42F4163-FF9F-453F-99BB-82B8FDB0A1F9}"/>
              </a:ext>
            </a:extLst>
          </p:cNvPr>
          <p:cNvSpPr/>
          <p:nvPr userDrawn="1"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42239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Picture</a:t>
            </a:r>
          </a:p>
        </p:txBody>
      </p:sp>
      <p:sp>
        <p:nvSpPr>
          <p:cNvPr id="10" name="Picture Placeholder 14">
            <a:extLst>
              <a:ext uri="{FF2B5EF4-FFF2-40B4-BE49-F238E27FC236}">
                <a16:creationId xmlns:a16="http://schemas.microsoft.com/office/drawing/2014/main" id="{687A7A61-F904-44E0-837C-FB357932BC1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7607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Picture</a:t>
            </a:r>
          </a:p>
        </p:txBody>
      </p:sp>
      <p:sp>
        <p:nvSpPr>
          <p:cNvPr id="16" name="Picture Placeholder 14">
            <a:extLst>
              <a:ext uri="{FF2B5EF4-FFF2-40B4-BE49-F238E27FC236}">
                <a16:creationId xmlns:a16="http://schemas.microsoft.com/office/drawing/2014/main" id="{6B8374DB-2C54-426F-9768-7B838BE1F98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84555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Picture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6763C05-47FB-4725-A20D-066889246220}"/>
              </a:ext>
            </a:extLst>
          </p:cNvPr>
          <p:cNvSpPr/>
          <p:nvPr userDrawn="1"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EDC39EC-C00D-4DE8-8828-E0E5AD579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2" name="Picture Placeholder 14">
            <a:extLst>
              <a:ext uri="{FF2B5EF4-FFF2-40B4-BE49-F238E27FC236}">
                <a16:creationId xmlns:a16="http://schemas.microsoft.com/office/drawing/2014/main" id="{AC393A50-B0FA-44B0-850A-6E748DECA20A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299923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Picture</a:t>
            </a:r>
          </a:p>
        </p:txBody>
      </p:sp>
      <p:sp>
        <p:nvSpPr>
          <p:cNvPr id="33" name="Picture Placeholder 14">
            <a:extLst>
              <a:ext uri="{FF2B5EF4-FFF2-40B4-BE49-F238E27FC236}">
                <a16:creationId xmlns:a16="http://schemas.microsoft.com/office/drawing/2014/main" id="{C19D18E3-AE27-4902-A5E1-1E388C8CA886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1026871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Picture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C4A1E4D4-19E0-496B-BBAF-99A720781C00}"/>
              </a:ext>
            </a:extLst>
          </p:cNvPr>
          <p:cNvSpPr>
            <a:spLocks noGrp="1"/>
          </p:cNvSpPr>
          <p:nvPr>
            <p:ph type="dt" sz="half" idx="32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D0281C10-EAAA-4F45-8CC9-87F9F9116C21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389175D6-43FD-42A2-8595-893FC3BFCDF6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37" name="Text Placeholder 35">
            <a:extLst>
              <a:ext uri="{FF2B5EF4-FFF2-40B4-BE49-F238E27FC236}">
                <a16:creationId xmlns:a16="http://schemas.microsoft.com/office/drawing/2014/main" id="{28F74B10-F76D-4BBB-A284-01D5A0DF8BC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431536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en-GB" noProof="0"/>
              <a:t>Name</a:t>
            </a:r>
          </a:p>
          <a:p>
            <a:pPr lvl="1" rtl="0"/>
            <a:r>
              <a:rPr lang="en-GB" noProof="0"/>
              <a:t>Title</a:t>
            </a:r>
          </a:p>
        </p:txBody>
      </p:sp>
      <p:sp>
        <p:nvSpPr>
          <p:cNvPr id="38" name="Text Placeholder 35">
            <a:extLst>
              <a:ext uri="{FF2B5EF4-FFF2-40B4-BE49-F238E27FC236}">
                <a16:creationId xmlns:a16="http://schemas.microsoft.com/office/drawing/2014/main" id="{BD245DC2-6D7B-4AEE-B8EE-0D0E473AFFF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845552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en-GB" noProof="0"/>
              <a:t>Name</a:t>
            </a:r>
          </a:p>
          <a:p>
            <a:pPr lvl="1" rtl="0"/>
            <a:r>
              <a:rPr lang="en-GB" noProof="0"/>
              <a:t>Title</a:t>
            </a:r>
          </a:p>
        </p:txBody>
      </p:sp>
      <p:sp>
        <p:nvSpPr>
          <p:cNvPr id="39" name="Text Placeholder 35">
            <a:extLst>
              <a:ext uri="{FF2B5EF4-FFF2-40B4-BE49-F238E27FC236}">
                <a16:creationId xmlns:a16="http://schemas.microsoft.com/office/drawing/2014/main" id="{28069EAF-8C82-49CC-8A38-2ACAD26F7DE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0268712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en-GB" noProof="0"/>
              <a:t>Name</a:t>
            </a:r>
          </a:p>
          <a:p>
            <a:pPr lvl="1" rtl="0"/>
            <a:r>
              <a:rPr lang="en-GB" noProof="0"/>
              <a:t>Title</a:t>
            </a:r>
          </a:p>
        </p:txBody>
      </p:sp>
      <p:sp>
        <p:nvSpPr>
          <p:cNvPr id="40" name="Text Placeholder 35">
            <a:extLst>
              <a:ext uri="{FF2B5EF4-FFF2-40B4-BE49-F238E27FC236}">
                <a16:creationId xmlns:a16="http://schemas.microsoft.com/office/drawing/2014/main" id="{DAA3B1CD-59B3-4B73-B91A-88CED1D8FDD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94360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en-GB" noProof="0"/>
              <a:t>Name</a:t>
            </a:r>
          </a:p>
          <a:p>
            <a:pPr lvl="1" rtl="0"/>
            <a:r>
              <a:rPr lang="en-GB" noProof="0"/>
              <a:t>Title</a:t>
            </a:r>
          </a:p>
        </p:txBody>
      </p:sp>
      <p:sp>
        <p:nvSpPr>
          <p:cNvPr id="41" name="Text Placeholder 35">
            <a:extLst>
              <a:ext uri="{FF2B5EF4-FFF2-40B4-BE49-F238E27FC236}">
                <a16:creationId xmlns:a16="http://schemas.microsoft.com/office/drawing/2014/main" id="{C1FED6B0-DEB7-46E3-8038-FE6788AC24A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008376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en-GB" noProof="0"/>
              <a:t>Name</a:t>
            </a:r>
          </a:p>
          <a:p>
            <a:pPr lvl="1" rtl="0"/>
            <a:r>
              <a:rPr lang="en-GB" noProof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431511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06934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 userDrawn="1"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2372650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3203688"/>
            <a:ext cx="3291840" cy="2968512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07992" y="2372650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07992" y="3203687"/>
            <a:ext cx="3291840" cy="2968511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CE04853A-B5A7-418B-B49F-E718136614E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39912" y="2372650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D08E5547-BBB9-4D87-A012-6BC6B133086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439912" y="3203687"/>
            <a:ext cx="3291840" cy="2968511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02261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3">
            <a:extLst>
              <a:ext uri="{FF2B5EF4-FFF2-40B4-BE49-F238E27FC236}">
                <a16:creationId xmlns:a16="http://schemas.microsoft.com/office/drawing/2014/main" id="{2CD68929-9BD1-4A1E-9C1E-5B980D986EC1}"/>
              </a:ext>
            </a:extLst>
          </p:cNvPr>
          <p:cNvSpPr/>
          <p:nvPr userDrawn="1"/>
        </p:nvSpPr>
        <p:spPr>
          <a:xfrm>
            <a:off x="409575" y="633619"/>
            <a:ext cx="4927413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978408"/>
            <a:ext cx="4059936" cy="1106424"/>
          </a:xfrm>
        </p:spPr>
        <p:txBody>
          <a:bodyPr rtlCol="0" anchor="ctr">
            <a:normAutofit/>
          </a:bodyPr>
          <a:lstStyle>
            <a:lvl1pPr>
              <a:defRPr sz="2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359152"/>
            <a:ext cx="4059936" cy="3429000"/>
          </a:xfrm>
        </p:spPr>
        <p:txBody>
          <a:bodyPr rtlCol="0"/>
          <a:lstStyle>
            <a:lvl1pPr marL="0" indent="0">
              <a:buNone/>
              <a:defRPr sz="18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61120" y="566928"/>
            <a:ext cx="2871216" cy="2340864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0" name="Picture Placeholder 14">
            <a:extLst>
              <a:ext uri="{FF2B5EF4-FFF2-40B4-BE49-F238E27FC236}">
                <a16:creationId xmlns:a16="http://schemas.microsoft.com/office/drawing/2014/main" id="{687A7A61-F904-44E0-837C-FB357932BC1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843016" y="566928"/>
            <a:ext cx="2871216" cy="2340864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ED68CE-A00C-4DD9-8065-B0E3D033BC20}"/>
              </a:ext>
            </a:extLst>
          </p:cNvPr>
          <p:cNvSpPr/>
          <p:nvPr userDrawn="1"/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EDCB6-603C-4A22-80E6-232A6202452A}"/>
              </a:ext>
            </a:extLst>
          </p:cNvPr>
          <p:cNvSpPr/>
          <p:nvPr userDrawn="1"/>
        </p:nvSpPr>
        <p:spPr>
          <a:xfrm>
            <a:off x="877459" y="2121408"/>
            <a:ext cx="395865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Picture Placeholder 14">
            <a:extLst>
              <a:ext uri="{FF2B5EF4-FFF2-40B4-BE49-F238E27FC236}">
                <a16:creationId xmlns:a16="http://schemas.microsoft.com/office/drawing/2014/main" id="{FBB9124E-D1EB-4540-B1E1-DF3CD388BB2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843016" y="3108960"/>
            <a:ext cx="5989320" cy="305409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88171D0F-B23C-4DA9-9F5D-C5F480A4C5BE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69186A5E-A88B-4AD5-8730-E1679229BB9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FDD4F609-6DE6-4637-A216-DB19D982FF1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27971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3">
            <a:extLst>
              <a:ext uri="{FF2B5EF4-FFF2-40B4-BE49-F238E27FC236}">
                <a16:creationId xmlns:a16="http://schemas.microsoft.com/office/drawing/2014/main" id="{2CD68929-9BD1-4A1E-9C1E-5B980D986EC1}"/>
              </a:ext>
            </a:extLst>
          </p:cNvPr>
          <p:cNvSpPr/>
          <p:nvPr userDrawn="1"/>
        </p:nvSpPr>
        <p:spPr>
          <a:xfrm>
            <a:off x="7324344" y="630936"/>
            <a:ext cx="4517136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0" y="978408"/>
            <a:ext cx="3721608" cy="1106424"/>
          </a:xfrm>
        </p:spPr>
        <p:txBody>
          <a:bodyPr rtlCol="0" anchor="ctr">
            <a:normAutofit/>
          </a:bodyPr>
          <a:lstStyle>
            <a:lvl1pPr>
              <a:defRPr sz="2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67328" y="630936"/>
            <a:ext cx="3246120" cy="268833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0" name="Picture Placeholder 14">
            <a:extLst>
              <a:ext uri="{FF2B5EF4-FFF2-40B4-BE49-F238E27FC236}">
                <a16:creationId xmlns:a16="http://schemas.microsoft.com/office/drawing/2014/main" id="{687A7A61-F904-44E0-837C-FB357932BC1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11480" y="630936"/>
            <a:ext cx="3246120" cy="268833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ED68CE-A00C-4DD9-8065-B0E3D033BC20}"/>
              </a:ext>
            </a:extLst>
          </p:cNvPr>
          <p:cNvSpPr/>
          <p:nvPr userDrawn="1"/>
        </p:nvSpPr>
        <p:spPr>
          <a:xfrm>
            <a:off x="7260336" y="1179576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Picture Placeholder 14">
            <a:extLst>
              <a:ext uri="{FF2B5EF4-FFF2-40B4-BE49-F238E27FC236}">
                <a16:creationId xmlns:a16="http://schemas.microsoft.com/office/drawing/2014/main" id="{FBB9124E-D1EB-4540-B1E1-DF3CD388BB2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1480" y="3438144"/>
            <a:ext cx="3246120" cy="268833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88171D0F-B23C-4DA9-9F5D-C5F480A4C5BE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69186A5E-A88B-4AD5-8730-E1679229BB9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FDD4F609-6DE6-4637-A216-DB19D982FF1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25280B1-DD77-4ADB-A6FC-71309BCB66E1}"/>
              </a:ext>
            </a:extLst>
          </p:cNvPr>
          <p:cNvSpPr/>
          <p:nvPr userDrawn="1"/>
        </p:nvSpPr>
        <p:spPr>
          <a:xfrm>
            <a:off x="7792216" y="2185416"/>
            <a:ext cx="3683187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Picture Placeholder 14">
            <a:extLst>
              <a:ext uri="{FF2B5EF4-FFF2-40B4-BE49-F238E27FC236}">
                <a16:creationId xmlns:a16="http://schemas.microsoft.com/office/drawing/2014/main" id="{6B8374DB-2C54-426F-9768-7B838BE1F98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67328" y="3438144"/>
            <a:ext cx="3246120" cy="268833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0D33A8D-B0BB-4920-AAC4-6EE9952AA55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772400" y="3099816"/>
            <a:ext cx="3721100" cy="447675"/>
          </a:xfrm>
        </p:spPr>
        <p:txBody>
          <a:bodyPr rtlCol="0"/>
          <a:lstStyle>
            <a:lvl1pPr marL="0" indent="0">
              <a:buNone/>
              <a:defRPr sz="16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FC2F80E1-DA5D-4EBA-BDBC-FFD24776ED0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772400" y="4215384"/>
            <a:ext cx="3721100" cy="447675"/>
          </a:xfrm>
        </p:spPr>
        <p:txBody>
          <a:bodyPr rtlCol="0"/>
          <a:lstStyle>
            <a:lvl1pPr marL="0" indent="0">
              <a:buNone/>
              <a:defRPr sz="16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536A3E74-5D94-4FE5-A5F8-7DA032AD48A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772400" y="5321808"/>
            <a:ext cx="3721100" cy="447675"/>
          </a:xfrm>
        </p:spPr>
        <p:txBody>
          <a:bodyPr rtlCol="0"/>
          <a:lstStyle>
            <a:lvl1pPr marL="0" indent="0">
              <a:buNone/>
              <a:defRPr sz="16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3" name="Picture Placeholder 14">
            <a:extLst>
              <a:ext uri="{FF2B5EF4-FFF2-40B4-BE49-F238E27FC236}">
                <a16:creationId xmlns:a16="http://schemas.microsoft.com/office/drawing/2014/main" id="{A36D2011-9E99-44AA-8612-4EEBAAA5D036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7772400" y="2532888"/>
            <a:ext cx="457200" cy="457200"/>
          </a:xfrm>
        </p:spPr>
        <p:txBody>
          <a:bodyPr rtlCol="0" anchor="ctr"/>
          <a:lstStyle>
            <a:lvl1pPr algn="ctr">
              <a:buNone/>
              <a:defRPr sz="900"/>
            </a:lvl1pPr>
          </a:lstStyle>
          <a:p>
            <a:pPr rtl="0"/>
            <a:r>
              <a:rPr lang="en-GB" noProof="0"/>
              <a:t>Icon</a:t>
            </a:r>
          </a:p>
        </p:txBody>
      </p:sp>
      <p:sp>
        <p:nvSpPr>
          <p:cNvPr id="24" name="Picture Placeholder 14">
            <a:extLst>
              <a:ext uri="{FF2B5EF4-FFF2-40B4-BE49-F238E27FC236}">
                <a16:creationId xmlns:a16="http://schemas.microsoft.com/office/drawing/2014/main" id="{80B0958E-0709-4604-ADAF-A6137275F31B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7772400" y="3630168"/>
            <a:ext cx="457200" cy="457200"/>
          </a:xfrm>
        </p:spPr>
        <p:txBody>
          <a:bodyPr rtlCol="0" anchor="ctr"/>
          <a:lstStyle>
            <a:lvl1pPr algn="ctr">
              <a:buNone/>
              <a:defRPr sz="900"/>
            </a:lvl1pPr>
          </a:lstStyle>
          <a:p>
            <a:pPr rtl="0"/>
            <a:r>
              <a:rPr lang="en-GB" noProof="0"/>
              <a:t>Icon</a:t>
            </a:r>
          </a:p>
        </p:txBody>
      </p:sp>
      <p:sp>
        <p:nvSpPr>
          <p:cNvPr id="25" name="Picture Placeholder 14">
            <a:extLst>
              <a:ext uri="{FF2B5EF4-FFF2-40B4-BE49-F238E27FC236}">
                <a16:creationId xmlns:a16="http://schemas.microsoft.com/office/drawing/2014/main" id="{F4A09204-1398-472F-B713-0AD49188773D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7772400" y="4754880"/>
            <a:ext cx="457200" cy="457200"/>
          </a:xfrm>
        </p:spPr>
        <p:txBody>
          <a:bodyPr rtlCol="0" anchor="ctr"/>
          <a:lstStyle>
            <a:lvl1pPr algn="ctr">
              <a:buNone/>
              <a:defRPr sz="900"/>
            </a:lvl1pPr>
          </a:lstStyle>
          <a:p>
            <a:pPr rtl="0"/>
            <a:r>
              <a:rPr lang="en-GB" noProof="0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3439343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 userDrawn="1"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 rtlCol="0">
            <a:normAutofit/>
          </a:bodyPr>
          <a:lstStyle>
            <a:lvl1pPr>
              <a:defRPr sz="54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00994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603778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rtlCol="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772245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rtlCol="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9/4/20XX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33248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9/4/20XX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65A5C87-DF58-40C8-B092-1DE63DB4547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85134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30" r:id="rId2"/>
    <p:sldLayoutId id="2147483731" r:id="rId3"/>
    <p:sldLayoutId id="2147483723" r:id="rId4"/>
    <p:sldLayoutId id="2147483722" r:id="rId5"/>
    <p:sldLayoutId id="2147483732" r:id="rId6"/>
    <p:sldLayoutId id="2147483736" r:id="rId7"/>
    <p:sldLayoutId id="2147483725" r:id="rId8"/>
    <p:sldLayoutId id="2147483733" r:id="rId9"/>
    <p:sldLayoutId id="2147483734" r:id="rId10"/>
    <p:sldLayoutId id="2147483735" r:id="rId11"/>
    <p:sldLayoutId id="2147483726" r:id="rId12"/>
    <p:sldLayoutId id="2147483727" r:id="rId13"/>
    <p:sldLayoutId id="2147483728" r:id="rId14"/>
    <p:sldLayoutId id="2147483729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D9D20-B4BB-42AA-8DDD-68CC9F1D95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2892" y="1833541"/>
            <a:ext cx="8586216" cy="2176272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6000" dirty="0"/>
              <a:t>Year 6 Residential Trip</a:t>
            </a:r>
            <a:br>
              <a:rPr lang="en-GB" sz="6000" dirty="0"/>
            </a:br>
            <a:br>
              <a:rPr lang="en-GB" sz="4800" dirty="0"/>
            </a:br>
            <a:r>
              <a:rPr lang="en-US" sz="4800" dirty="0"/>
              <a:t>Mon 18th – Fri 22nd May 2026</a:t>
            </a:r>
            <a:br>
              <a:rPr lang="en-US" sz="4800" dirty="0"/>
            </a:b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83373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209E4-B947-4446-AD42-C1B3A0C1F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Aims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D88E8B5-C20C-47A1-9C22-B545284DA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2276588"/>
            <a:ext cx="6733032" cy="2968512"/>
          </a:xfrm>
        </p:spPr>
        <p:txBody>
          <a:bodyPr rtlCol="0"/>
          <a:lstStyle/>
          <a:p>
            <a:pPr rtl="0"/>
            <a:r>
              <a:rPr lang="en-GB" dirty="0"/>
              <a:t>Developing personal and social skills</a:t>
            </a:r>
          </a:p>
          <a:p>
            <a:pPr rtl="0"/>
            <a:r>
              <a:rPr lang="en-GB" dirty="0"/>
              <a:t>Developing independence and confidence</a:t>
            </a:r>
          </a:p>
          <a:p>
            <a:pPr rtl="0"/>
            <a:r>
              <a:rPr lang="en-GB" dirty="0"/>
              <a:t>Opportunities for speaking and using French</a:t>
            </a:r>
          </a:p>
          <a:p>
            <a:pPr rtl="0"/>
            <a:r>
              <a:rPr lang="en-GB" dirty="0"/>
              <a:t>Supporting learning in History – World War II</a:t>
            </a:r>
          </a:p>
          <a:p>
            <a:pPr rtl="0"/>
            <a:r>
              <a:rPr lang="en-GB" dirty="0"/>
              <a:t>Outdoor and adventurous activities</a:t>
            </a:r>
          </a:p>
          <a:p>
            <a:pPr marL="0" indent="0" rtl="0">
              <a:buNone/>
            </a:pPr>
            <a:endParaRPr lang="en-GB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A06BCBE-7F1D-4794-A964-0B03C617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715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4A85B-2AC6-4E29-B074-AB92F8FA9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sz="5200" dirty="0">
                <a:latin typeface="+mj-lt"/>
              </a:rPr>
              <a:t>Chatea</a:t>
            </a:r>
            <a:r>
              <a:rPr lang="en-GB" dirty="0"/>
              <a:t>u Beaumont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AB0EB-0819-41F4-99E9-C02FA0DAF6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marL="285750" indent="-285750" rtl="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GB" sz="1800" dirty="0"/>
              <a:t>Family run company with over 18 years of experience with running trips in France &amp; UK</a:t>
            </a:r>
          </a:p>
          <a:p>
            <a:pPr marL="285750" indent="-285750" rtl="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GB" dirty="0"/>
              <a:t>Roxeth Primary School has been coming here since 2008!</a:t>
            </a:r>
            <a:endParaRPr lang="en-GB" sz="1800" dirty="0"/>
          </a:p>
          <a:p>
            <a:pPr rtl="0"/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9FA539-2DA6-4197-AA13-56E0C3395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t>3</a:t>
            </a:fld>
            <a:endParaRPr lang="en-GB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D1FF4DE0-F465-4B9F-98AC-5006EC93DC6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01C14-7F4D-4D43-AB31-14E1B4AA1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Where are they?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41C1E-7FB9-4FD0-9195-B9ADFD18A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en-GB" dirty="0"/>
              <a:t>On the borders of Normandy and the Loire Valley. Perfect for immersing  students in both French language and the fascinating culture of Normandy.</a:t>
            </a:r>
          </a:p>
          <a:p>
            <a:pPr rtl="0"/>
            <a:r>
              <a:rPr lang="en-GB" dirty="0"/>
              <a:t>There are exciting excursions such as Le Mont St Michel &amp; Bayeux close-by.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59246-61F9-4344-994B-CAC75B95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4</a:t>
            </a:fld>
            <a:endParaRPr lang="en-GB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EB5950C1-3CB1-405C-9322-3C65AAB8BA5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1335" y="1476248"/>
            <a:ext cx="4507992" cy="37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384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209E4-B947-4446-AD42-C1B3A0C1F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Travel Arrangements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7F57BF9-5B99-4D8E-9855-18C6FD7BB0EE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 rtlCol="0"/>
          <a:lstStyle/>
          <a:p>
            <a:pPr rtl="0"/>
            <a:r>
              <a:rPr lang="en-GB" dirty="0"/>
              <a:t>Outward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D88E8B5-C20C-47A1-9C22-B545284DA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25768" y="3340848"/>
            <a:ext cx="4980432" cy="2968512"/>
          </a:xfrm>
        </p:spPr>
        <p:txBody>
          <a:bodyPr rtlCol="0"/>
          <a:lstStyle/>
          <a:p>
            <a:pPr rtl="0"/>
            <a:r>
              <a:rPr lang="en-GB" dirty="0"/>
              <a:t>Return via </a:t>
            </a:r>
            <a:r>
              <a:rPr lang="en-GB" dirty="0" err="1"/>
              <a:t>Arromanches</a:t>
            </a:r>
            <a:r>
              <a:rPr lang="en-GB" dirty="0"/>
              <a:t> WWII excursion</a:t>
            </a:r>
          </a:p>
          <a:p>
            <a:pPr rtl="0"/>
            <a:r>
              <a:rPr lang="en-GB" dirty="0"/>
              <a:t>Evening meal on ferry </a:t>
            </a:r>
          </a:p>
          <a:p>
            <a:pPr rtl="0"/>
            <a:r>
              <a:rPr lang="en-GB" dirty="0"/>
              <a:t>Coach to school</a:t>
            </a:r>
          </a:p>
          <a:p>
            <a:pPr rtl="0"/>
            <a:r>
              <a:rPr lang="en-GB" dirty="0"/>
              <a:t>Arrive back to school at around midnight on Friday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A06BCBE-7F1D-4794-A964-0B03C617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5</a:t>
            </a:fld>
            <a:endParaRPr lang="en-GB"/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B953A68F-CBB7-4EA7-8D9B-4F4F5069B78E}"/>
              </a:ext>
            </a:extLst>
          </p:cNvPr>
          <p:cNvSpPr txBox="1">
            <a:spLocks/>
          </p:cNvSpPr>
          <p:nvPr/>
        </p:nvSpPr>
        <p:spPr>
          <a:xfrm>
            <a:off x="6345936" y="2372650"/>
            <a:ext cx="4937760" cy="823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 cap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Return</a:t>
            </a:r>
          </a:p>
        </p:txBody>
      </p:sp>
      <p:sp>
        <p:nvSpPr>
          <p:cNvPr id="7" name="Content Placeholder 11">
            <a:extLst>
              <a:ext uri="{FF2B5EF4-FFF2-40B4-BE49-F238E27FC236}">
                <a16:creationId xmlns:a16="http://schemas.microsoft.com/office/drawing/2014/main" id="{9C8FA6C5-F099-4564-AD25-46EF75A12FA2}"/>
              </a:ext>
            </a:extLst>
          </p:cNvPr>
          <p:cNvSpPr txBox="1">
            <a:spLocks/>
          </p:cNvSpPr>
          <p:nvPr/>
        </p:nvSpPr>
        <p:spPr>
          <a:xfrm>
            <a:off x="1267968" y="3356088"/>
            <a:ext cx="4980432" cy="296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Departure on Monday morning at 3am</a:t>
            </a:r>
          </a:p>
          <a:p>
            <a:r>
              <a:rPr lang="en-GB" dirty="0"/>
              <a:t>Journey by coach to Portsmouth – 6 hour crossing</a:t>
            </a:r>
          </a:p>
          <a:p>
            <a:r>
              <a:rPr lang="en-GB" dirty="0"/>
              <a:t>Packed breakfast &amp; lunch</a:t>
            </a:r>
          </a:p>
          <a:p>
            <a:r>
              <a:rPr lang="en-GB" dirty="0"/>
              <a:t>Coach to Chateau Beaumont</a:t>
            </a:r>
          </a:p>
          <a:p>
            <a:r>
              <a:rPr lang="en-GB" dirty="0"/>
              <a:t>Arrive 6pm, unpacking and dinner</a:t>
            </a:r>
          </a:p>
          <a:p>
            <a:r>
              <a:rPr lang="en-GB" dirty="0"/>
              <a:t>Orientation activity</a:t>
            </a:r>
          </a:p>
        </p:txBody>
      </p:sp>
    </p:spTree>
    <p:extLst>
      <p:ext uri="{BB962C8B-B14F-4D97-AF65-F5344CB8AC3E}">
        <p14:creationId xmlns:p14="http://schemas.microsoft.com/office/powerpoint/2010/main" val="2703176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209E4-B947-4446-AD42-C1B3A0C1F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Safety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D88E8B5-C20C-47A1-9C22-B545284DA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2276588"/>
            <a:ext cx="6733032" cy="2968512"/>
          </a:xfrm>
        </p:spPr>
        <p:txBody>
          <a:bodyPr rtlCol="0"/>
          <a:lstStyle/>
          <a:p>
            <a:pPr rtl="0"/>
            <a:r>
              <a:rPr lang="en-GB" dirty="0"/>
              <a:t>All activities, site and journey fully risk assessed</a:t>
            </a:r>
          </a:p>
          <a:p>
            <a:pPr rtl="0"/>
            <a:r>
              <a:rPr lang="en-GB" dirty="0"/>
              <a:t>All staff are DBS checked (police checked)</a:t>
            </a:r>
          </a:p>
          <a:p>
            <a:pPr rtl="0"/>
            <a:r>
              <a:rPr lang="en-GB" dirty="0"/>
              <a:t>All staff risk assessed on site</a:t>
            </a:r>
          </a:p>
          <a:p>
            <a:pPr rtl="0"/>
            <a:r>
              <a:rPr lang="en-GB" dirty="0"/>
              <a:t>Group ratios 1 adult to 8 children accompanying children. On site activities 1 adult to maximum 15 children</a:t>
            </a:r>
          </a:p>
          <a:p>
            <a:pPr rtl="0"/>
            <a:r>
              <a:rPr lang="en-GB" dirty="0"/>
              <a:t> Night Duty Manager on site </a:t>
            </a:r>
          </a:p>
          <a:p>
            <a:pPr marL="0" indent="0" rtl="0">
              <a:buNone/>
            </a:pPr>
            <a:endParaRPr lang="en-GB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A06BCBE-7F1D-4794-A964-0B03C617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645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01C14-7F4D-4D43-AB31-14E1B4AA1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3600" dirty="0"/>
              <a:t>Meals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41C1E-7FB9-4FD0-9195-B9ADFD18A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All dietary requirements catered to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Healthy nutritious and delicious 3 meals a day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French night, where students can try French cuisine in a fun way</a:t>
            </a:r>
          </a:p>
          <a:p>
            <a:pPr rt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59246-61F9-4344-994B-CAC75B95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7</a:t>
            </a:fld>
            <a:endParaRPr lang="en-GB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3CEBEA02-0F60-4730-ABFE-3CFBF2FBCC30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80325" y="0"/>
            <a:ext cx="4508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385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3B0FAD77-BC9B-4F5F-94D5-AA246F14F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Activities &amp; Excursions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CFE66B6-B6A8-4238-9AF9-89E257E29B39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594360" y="4883404"/>
            <a:ext cx="1462088" cy="649288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Archery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C87B2471-18AE-4799-A4F4-EECC094915B4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3008376" y="4883404"/>
            <a:ext cx="1462088" cy="649288"/>
          </a:xfrm>
        </p:spPr>
        <p:txBody>
          <a:bodyPr rtlCol="0">
            <a:normAutofit lnSpcReduction="10000"/>
          </a:bodyPr>
          <a:lstStyle/>
          <a:p>
            <a:pPr rtl="0"/>
            <a:r>
              <a:rPr lang="en-GB" dirty="0"/>
              <a:t>Climbing wall</a:t>
            </a:r>
          </a:p>
          <a:p>
            <a:pPr rtl="0"/>
            <a:endParaRPr lang="en-GB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45744750-2CD0-4319-A8B5-DADF25ED571D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5431536" y="4883404"/>
            <a:ext cx="1462088" cy="649288"/>
          </a:xfrm>
        </p:spPr>
        <p:txBody>
          <a:bodyPr rtlCol="0"/>
          <a:lstStyle/>
          <a:p>
            <a:pPr rtl="0"/>
            <a:r>
              <a:rPr lang="en-GB" dirty="0"/>
              <a:t>Nightline</a:t>
            </a:r>
          </a:p>
          <a:p>
            <a:pPr rtl="0"/>
            <a:endParaRPr lang="en-GB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CFA11B12-E514-47E0-8EF5-FD0B750A93B2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845552" y="4883404"/>
            <a:ext cx="1462088" cy="649288"/>
          </a:xfrm>
        </p:spPr>
        <p:txBody>
          <a:bodyPr rtlCol="0"/>
          <a:lstStyle/>
          <a:p>
            <a:pPr rtl="0"/>
            <a:r>
              <a:rPr lang="en-GB" dirty="0"/>
              <a:t>Zipwire</a:t>
            </a:r>
          </a:p>
          <a:p>
            <a:pPr rtl="0"/>
            <a:endParaRPr lang="en-GB" dirty="0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3640D080-6669-441A-9220-A6E428DD1EF1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10268712" y="4883404"/>
            <a:ext cx="1462088" cy="649288"/>
          </a:xfrm>
        </p:spPr>
        <p:txBody>
          <a:bodyPr rtlCol="0"/>
          <a:lstStyle/>
          <a:p>
            <a:pPr rtl="0"/>
            <a:r>
              <a:rPr lang="en-GB" dirty="0"/>
              <a:t>Fencing</a:t>
            </a:r>
          </a:p>
          <a:p>
            <a:pPr rtl="0"/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BFF618EE-5A1C-450F-9B69-114AD205798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8</a:t>
            </a:fld>
            <a:endParaRPr lang="en-GB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D0E6EA5-D191-41BD-BF92-5194AE0374A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11850" r="11850"/>
          <a:stretch>
            <a:fillRect/>
          </a:stretch>
        </p:blipFill>
        <p:spPr>
          <a:xfrm>
            <a:off x="576072" y="3191764"/>
            <a:ext cx="1463040" cy="1481328"/>
          </a:xfrm>
          <a:prstGeom prst="rect">
            <a:avLst/>
          </a:prstGeom>
        </p:spPr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54E116DD-F60A-45A3-96CA-1598C06B056B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4"/>
          <a:srcRect t="16284" b="16284"/>
          <a:stretch>
            <a:fillRect/>
          </a:stretch>
        </p:blipFill>
        <p:spPr>
          <a:xfrm>
            <a:off x="2999232" y="3191764"/>
            <a:ext cx="1463040" cy="1481328"/>
          </a:xfrm>
          <a:prstGeom prst="rect">
            <a:avLst/>
          </a:prstGeom>
        </p:spPr>
      </p:pic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17CB2419-8877-4173-B15A-3798B6941D0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/>
          <a:srcRect t="3550" b="3550"/>
          <a:stretch>
            <a:fillRect/>
          </a:stretch>
        </p:blipFill>
        <p:spPr>
          <a:xfrm>
            <a:off x="5422392" y="3191764"/>
            <a:ext cx="1463040" cy="1481328"/>
          </a:xfrm>
          <a:prstGeom prst="rect">
            <a:avLst/>
          </a:prstGeom>
        </p:spPr>
      </p:pic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3DEBEC9A-F8AE-4377-93D7-EA8A7AEF1A12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/>
          <a:srcRect t="16287" b="16287"/>
          <a:stretch>
            <a:fillRect/>
          </a:stretch>
        </p:blipFill>
        <p:spPr>
          <a:xfrm>
            <a:off x="7845552" y="3191764"/>
            <a:ext cx="1463040" cy="1481328"/>
          </a:xfrm>
          <a:prstGeom prst="rect">
            <a:avLst/>
          </a:prstGeom>
        </p:spPr>
      </p:pic>
      <p:pic>
        <p:nvPicPr>
          <p:cNvPr id="21" name="Picture Placeholder 20">
            <a:extLst>
              <a:ext uri="{FF2B5EF4-FFF2-40B4-BE49-F238E27FC236}">
                <a16:creationId xmlns:a16="http://schemas.microsoft.com/office/drawing/2014/main" id="{303B0792-A807-4CA9-9723-8AA97E81737C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7"/>
          <a:srcRect l="8011" r="8011"/>
          <a:stretch>
            <a:fillRect/>
          </a:stretch>
        </p:blipFill>
        <p:spPr>
          <a:xfrm>
            <a:off x="10268712" y="3191764"/>
            <a:ext cx="1463040" cy="1481328"/>
          </a:xfrm>
          <a:prstGeom prst="rect">
            <a:avLst/>
          </a:prstGeom>
        </p:spPr>
      </p:pic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983B851E-FF88-4851-9769-FA8F2E37AD70}"/>
              </a:ext>
            </a:extLst>
          </p:cNvPr>
          <p:cNvSpPr txBox="1">
            <a:spLocks/>
          </p:cNvSpPr>
          <p:nvPr/>
        </p:nvSpPr>
        <p:spPr>
          <a:xfrm>
            <a:off x="576072" y="2125980"/>
            <a:ext cx="11154728" cy="1679194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/>
              <a:t>They offer an exciting selection of on-site activities, perfect for students to develop key team work,  initiative and French  vocabulary skills!</a:t>
            </a:r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82D95B2D-4EF5-4FA5-88EF-5B9E93F95276}"/>
              </a:ext>
            </a:extLst>
          </p:cNvPr>
          <p:cNvSpPr txBox="1">
            <a:spLocks/>
          </p:cNvSpPr>
          <p:nvPr/>
        </p:nvSpPr>
        <p:spPr>
          <a:xfrm>
            <a:off x="576072" y="5532692"/>
            <a:ext cx="11154728" cy="1188783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/>
              <a:t>As a fundamental part of the Château Beaumont programme, they offer a great selection of excursions and boast many  strong local contacts. All of their excursions immerse students in the real culture,  language and heritage of Normandy.</a:t>
            </a:r>
          </a:p>
        </p:txBody>
      </p:sp>
    </p:spTree>
    <p:extLst>
      <p:ext uri="{BB962C8B-B14F-4D97-AF65-F5344CB8AC3E}">
        <p14:creationId xmlns:p14="http://schemas.microsoft.com/office/powerpoint/2010/main" val="3352130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01C14-7F4D-4D43-AB31-14E1B4AA1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4400" dirty="0"/>
              <a:t>Laval Market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59246-61F9-4344-994B-CAC75B95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9</a:t>
            </a:fld>
            <a:endParaRPr lang="en-GB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3B44A09C-056F-4701-8B5F-A6BCD4977F8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84725" y="1366838"/>
            <a:ext cx="6273800" cy="412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81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01C14-7F4D-4D43-AB31-14E1B4AA1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4400" dirty="0"/>
              <a:t>Animal Sanctuary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59246-61F9-4344-994B-CAC75B95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10</a:t>
            </a:fld>
            <a:endParaRPr lang="en-GB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C321837-51CC-4EE8-824B-82C13774DC0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0" y="1656271"/>
            <a:ext cx="4508500" cy="412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3327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01C14-7F4D-4D43-AB31-14E1B4AA1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4400" dirty="0"/>
              <a:t>Mont St Michel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59246-61F9-4344-994B-CAC75B95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11</a:t>
            </a:fld>
            <a:endParaRPr lang="en-GB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9AB5BC34-99B4-4D11-A0BE-E2A6C219021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34077" y="1193800"/>
            <a:ext cx="6645275" cy="481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1420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01C14-7F4D-4D43-AB31-14E1B4AA1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4400" dirty="0"/>
              <a:t>St Malo</a:t>
            </a:r>
            <a:br>
              <a:rPr lang="en-GB" sz="4400" dirty="0"/>
            </a:br>
            <a:r>
              <a:rPr lang="en-GB" sz="4400" dirty="0"/>
              <a:t>Walled City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59246-61F9-4344-994B-CAC75B95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12</a:t>
            </a:fld>
            <a:endParaRPr lang="en-GB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1DF33E0-51CA-4F87-9E26-39C090B31630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37125" y="669925"/>
            <a:ext cx="6273800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7352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01C14-7F4D-4D43-AB31-14E1B4AA1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en-GB" sz="4400" dirty="0" err="1"/>
              <a:t>Arromanches</a:t>
            </a:r>
            <a:br>
              <a:rPr lang="en-GB" sz="4400" dirty="0"/>
            </a:br>
            <a:r>
              <a:rPr lang="en-GB" sz="4400" dirty="0"/>
              <a:t>Landing</a:t>
            </a:r>
            <a:br>
              <a:rPr lang="en-GB" sz="4400" dirty="0"/>
            </a:br>
            <a:r>
              <a:rPr lang="en-GB" sz="4400" dirty="0"/>
              <a:t>Beaches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59246-61F9-4344-994B-CAC75B95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13</a:t>
            </a:fld>
            <a:endParaRPr lang="en-GB"/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BAEAEEB4-2C6C-44FE-A676-CE25B6D1F459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6290" r="6290"/>
          <a:stretch>
            <a:fillRect/>
          </a:stretch>
        </p:blipFill>
        <p:spPr>
          <a:xfrm>
            <a:off x="4064000" y="1847850"/>
            <a:ext cx="3375025" cy="4122738"/>
          </a:xfrm>
          <a:prstGeom prst="rect">
            <a:avLst/>
          </a:prstGeom>
        </p:spPr>
      </p:pic>
      <p:pic>
        <p:nvPicPr>
          <p:cNvPr id="12" name="Picture 8" descr="CIMG0613">
            <a:extLst>
              <a:ext uri="{FF2B5EF4-FFF2-40B4-BE49-F238E27FC236}">
                <a16:creationId xmlns:a16="http://schemas.microsoft.com/office/drawing/2014/main" id="{B23A0D5F-6E95-45FC-937C-7749D060E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08900" y="1847850"/>
            <a:ext cx="3854556" cy="412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9586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01C14-7F4D-4D43-AB31-14E1B4AA1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4400" dirty="0"/>
              <a:t>Robert Tatin Sculpture Museum &amp; Gardens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59246-61F9-4344-994B-CAC75B954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14</a:t>
            </a:fld>
            <a:endParaRPr lang="en-GB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3E593274-3BA8-402C-9D42-D2D9BB9B928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2775" y="3141663"/>
            <a:ext cx="10848975" cy="316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683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F6EA5-1EEF-4F8D-A202-227127F37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Price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93E06A-806F-4CD1-9674-3E91242987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en-GB" sz="2400" b="1" dirty="0"/>
              <a:t>Chateau Beaumont, France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B54FB5-947C-443A-A471-5A92DDDE7E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253992" y="2372650"/>
            <a:ext cx="3416808" cy="823912"/>
          </a:xfrm>
        </p:spPr>
        <p:txBody>
          <a:bodyPr rtlCol="0">
            <a:normAutofit/>
          </a:bodyPr>
          <a:lstStyle/>
          <a:p>
            <a:pPr rtl="0"/>
            <a:endParaRPr lang="en-GB" sz="2400" b="1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A4A6380-3B85-4062-912A-4E390EC9813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09712" y="2372650"/>
            <a:ext cx="3625088" cy="823912"/>
          </a:xfrm>
        </p:spPr>
        <p:txBody>
          <a:bodyPr rtlCol="0">
            <a:normAutofit/>
          </a:bodyPr>
          <a:lstStyle/>
          <a:p>
            <a:pPr rtl="0"/>
            <a:endParaRPr lang="en-GB" sz="24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E2AD97-6712-4E23-9D09-2FCFC43DE6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3203688"/>
            <a:ext cx="3462528" cy="2968512"/>
          </a:xfrm>
        </p:spPr>
        <p:txBody>
          <a:bodyPr rtlCol="0">
            <a:normAutofit fontScale="92500"/>
          </a:bodyPr>
          <a:lstStyle/>
          <a:p>
            <a:pPr lvl="0" rtl="0"/>
            <a:r>
              <a:rPr lang="en-GB" sz="1800" b="0" i="0" u="none" dirty="0"/>
              <a:t>Cost of </a:t>
            </a:r>
            <a:r>
              <a:rPr lang="en-GB" sz="1800" b="1" i="0" u="none" dirty="0"/>
              <a:t>5 day</a:t>
            </a:r>
            <a:r>
              <a:rPr lang="en-GB" sz="1800" b="0" i="0" u="none" dirty="0"/>
              <a:t> visit: </a:t>
            </a:r>
            <a:r>
              <a:rPr lang="en-GB" sz="1800" b="1" i="0" u="none" dirty="0"/>
              <a:t>£</a:t>
            </a:r>
            <a:r>
              <a:rPr lang="en-GB" b="1" dirty="0"/>
              <a:t>611</a:t>
            </a:r>
            <a:endParaRPr lang="en-GB" sz="1800" b="1" i="0" u="none" dirty="0"/>
          </a:p>
          <a:p>
            <a:pPr lvl="0" rtl="0"/>
            <a:r>
              <a:rPr lang="en-GB" dirty="0"/>
              <a:t>Mon 18</a:t>
            </a:r>
            <a:r>
              <a:rPr lang="en-GB" baseline="30000" dirty="0"/>
              <a:t>th</a:t>
            </a:r>
            <a:r>
              <a:rPr lang="en-GB" dirty="0"/>
              <a:t> – Fri 22</a:t>
            </a:r>
            <a:r>
              <a:rPr lang="en-GB" baseline="30000" dirty="0"/>
              <a:t>nd</a:t>
            </a:r>
            <a:r>
              <a:rPr lang="en-GB" dirty="0"/>
              <a:t>  May 2026</a:t>
            </a:r>
          </a:p>
          <a:p>
            <a:pPr lvl="0" rtl="0"/>
            <a:r>
              <a:rPr lang="en-GB" b="1" dirty="0"/>
              <a:t>Overseas c</a:t>
            </a:r>
            <a:r>
              <a:rPr lang="en-GB" sz="1800" b="1" i="0" u="none" dirty="0"/>
              <a:t>hildren need to have a passport; British children to travel </a:t>
            </a:r>
            <a:r>
              <a:rPr lang="en-GB" b="1" dirty="0"/>
              <a:t>with their passport </a:t>
            </a:r>
          </a:p>
          <a:p>
            <a:pPr lvl="0" rtl="0"/>
            <a:r>
              <a:rPr lang="en-GB" dirty="0"/>
              <a:t>5 activities and daily historical &amp; cultural excursions</a:t>
            </a:r>
            <a:endParaRPr lang="en-GB" sz="1800" b="0" i="0" u="none" dirty="0"/>
          </a:p>
          <a:p>
            <a:pPr lvl="0" rtl="0"/>
            <a:endParaRPr lang="en-GB" sz="1800" b="0" i="0" u="none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86909A-6871-4C18-9DB4-D10F772A4E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253992" y="3203687"/>
            <a:ext cx="3462528" cy="2968511"/>
          </a:xfrm>
        </p:spPr>
        <p:txBody>
          <a:bodyPr rtlCol="0"/>
          <a:lstStyle/>
          <a:p>
            <a:pPr rtl="0"/>
            <a:endParaRPr lang="en-GB" sz="1800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4BA52259-E9BC-4D73-AB88-6F0A4227FEC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09712" y="3203687"/>
            <a:ext cx="3625088" cy="2968511"/>
          </a:xfrm>
        </p:spPr>
        <p:txBody>
          <a:bodyPr rtlCol="0"/>
          <a:lstStyle/>
          <a:p>
            <a:pPr marL="0" indent="0" rtl="0">
              <a:buNone/>
            </a:pP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08890F-0304-4336-8A5F-BCCA24EAD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t>15</a:t>
            </a:fld>
            <a:endParaRPr lang="en-GB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74414210-E3B3-4C4B-B39C-70EBA9E5C1B7}"/>
              </a:ext>
            </a:extLst>
          </p:cNvPr>
          <p:cNvSpPr txBox="1">
            <a:spLocks/>
          </p:cNvSpPr>
          <p:nvPr/>
        </p:nvSpPr>
        <p:spPr>
          <a:xfrm>
            <a:off x="4253992" y="5897404"/>
            <a:ext cx="7361936" cy="823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5483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209E4-B947-4446-AD42-C1B3A0C1F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What next?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D88E8B5-C20C-47A1-9C22-B545284DA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2276587"/>
            <a:ext cx="10168128" cy="3624679"/>
          </a:xfrm>
        </p:spPr>
        <p:txBody>
          <a:bodyPr rtlCol="0">
            <a:normAutofit lnSpcReduction="10000"/>
          </a:bodyPr>
          <a:lstStyle/>
          <a:p>
            <a:r>
              <a:rPr lang="en-GB" dirty="0"/>
              <a:t>We need </a:t>
            </a:r>
            <a:r>
              <a:rPr lang="en-GB" b="1" dirty="0"/>
              <a:t>at least 32 children </a:t>
            </a:r>
            <a:r>
              <a:rPr lang="en-GB" dirty="0"/>
              <a:t>to attend for the trip to be viable </a:t>
            </a:r>
          </a:p>
          <a:p>
            <a:r>
              <a:rPr lang="en-GB" dirty="0"/>
              <a:t>A Google Form will go out very soon where you can register your interest for the trip options.</a:t>
            </a:r>
          </a:p>
          <a:p>
            <a:r>
              <a:rPr lang="en-GB" dirty="0"/>
              <a:t>Once numbers have been confirmed, you will be notified by letter that a trip will be going ahead</a:t>
            </a:r>
          </a:p>
          <a:p>
            <a:r>
              <a:rPr lang="en-GB" dirty="0"/>
              <a:t>Deposit to be paid by end of September (£100) to secure your place and show your commitment </a:t>
            </a:r>
          </a:p>
          <a:p>
            <a:r>
              <a:rPr lang="en-GB" b="1" dirty="0"/>
              <a:t>Deposits will not be refunded if you change your mind. </a:t>
            </a:r>
            <a:r>
              <a:rPr lang="en-GB" dirty="0"/>
              <a:t>Once you have paid the deposit </a:t>
            </a:r>
            <a:r>
              <a:rPr lang="en-US" dirty="0"/>
              <a:t>and commit, you are liable to pay the whole fee if you change their mind. </a:t>
            </a:r>
          </a:p>
          <a:p>
            <a:r>
              <a:rPr lang="en-GB" dirty="0"/>
              <a:t>Balance can then be paid in full or regular monthly instalments</a:t>
            </a:r>
          </a:p>
          <a:p>
            <a:r>
              <a:rPr lang="en-GB" dirty="0"/>
              <a:t>If you are interested but require financial support, come to the school office to enquire</a:t>
            </a:r>
          </a:p>
          <a:p>
            <a:endParaRPr lang="en-GB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A06BCBE-7F1D-4794-A964-0B03C617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GB" smtClean="0"/>
              <a:pPr rtl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895975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8400019_TF89213316_Win32" id="{45F241BC-223D-4F5F-AC9A-E0655C72715D}" vid="{EC004725-127C-4437-BBCB-7A248926F7B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0D7697-8E53-4EA8-8CBB-9C19575257BF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B927DC71-2909-427C-BDB0-3E47E210151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F0A252-5923-47A2-A53A-F9BF729089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AccentBox presentation</Template>
  <TotalTime>453</TotalTime>
  <Words>624</Words>
  <Application>Microsoft Office PowerPoint</Application>
  <PresentationFormat>Widescreen</PresentationFormat>
  <Paragraphs>98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Avenir Next LT Pro</vt:lpstr>
      <vt:lpstr>Calibri</vt:lpstr>
      <vt:lpstr>Segoe UI</vt:lpstr>
      <vt:lpstr>AccentBoxVTI</vt:lpstr>
      <vt:lpstr>Year 6 Residential Trip  Mon 18th – Fri 22nd May 2026 </vt:lpstr>
      <vt:lpstr>Aims</vt:lpstr>
      <vt:lpstr>Chateau Beaumont</vt:lpstr>
      <vt:lpstr>Where are they?</vt:lpstr>
      <vt:lpstr>Travel Arrangements</vt:lpstr>
      <vt:lpstr>Safety</vt:lpstr>
      <vt:lpstr>Meals</vt:lpstr>
      <vt:lpstr>Activities &amp; Excursions</vt:lpstr>
      <vt:lpstr>Laval Market</vt:lpstr>
      <vt:lpstr>Animal Sanctuary</vt:lpstr>
      <vt:lpstr>Mont St Michel</vt:lpstr>
      <vt:lpstr>St Malo Walled City</vt:lpstr>
      <vt:lpstr>Arromanches Landing Beaches</vt:lpstr>
      <vt:lpstr>Robert Tatin Sculpture Museum &amp; Gardens</vt:lpstr>
      <vt:lpstr>Price</vt:lpstr>
      <vt:lpstr>What next?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Residential Trip</dc:title>
  <dc:creator>Candice Chen</dc:creator>
  <cp:lastModifiedBy>Tulsi Patel</cp:lastModifiedBy>
  <cp:revision>51</cp:revision>
  <dcterms:created xsi:type="dcterms:W3CDTF">2024-09-11T10:17:39Z</dcterms:created>
  <dcterms:modified xsi:type="dcterms:W3CDTF">2025-09-08T12:47:49Z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