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7" r:id="rId4"/>
    <p:sldId id="258" r:id="rId5"/>
    <p:sldId id="262" r:id="rId6"/>
    <p:sldId id="259" r:id="rId7"/>
    <p:sldId id="260" r:id="rId8"/>
    <p:sldId id="261" r:id="rId9"/>
    <p:sldId id="264" r:id="rId10"/>
    <p:sldId id="263" r:id="rId11"/>
    <p:sldId id="266"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1" d="100"/>
          <a:sy n="61" d="100"/>
        </p:scale>
        <p:origin x="1440" y="6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3454944-2856-4AA9-94BF-099132B43ADB}" type="datetimeFigureOut">
              <a:rPr lang="en-US" smtClean="0"/>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95439B-00B9-49E1-9EF9-63DAE1E7357C}"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3454944-2856-4AA9-94BF-099132B43ADB}" type="datetimeFigureOut">
              <a:rPr lang="en-US" smtClean="0"/>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95439B-00B9-49E1-9EF9-63DAE1E7357C}" type="slidenum">
              <a:rPr lang="en-US" smtClean="0"/>
              <a:t>‹#›</a:t>
            </a:fld>
            <a:endParaRPr lang="en-US"/>
          </a:p>
        </p:txBody>
      </p:sp>
      <p:sp>
        <p:nvSpPr>
          <p:cNvPr id="7" name="Title 6"/>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3454944-2856-4AA9-94BF-099132B43ADB}" type="datetimeFigureOut">
              <a:rPr lang="en-US" smtClean="0"/>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95439B-00B9-49E1-9EF9-63DAE1E7357C}"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Date Placeholder 4"/>
          <p:cNvSpPr>
            <a:spLocks noGrp="1"/>
          </p:cNvSpPr>
          <p:nvPr>
            <p:ph type="dt" sz="half" idx="10"/>
          </p:nvPr>
        </p:nvSpPr>
        <p:spPr/>
        <p:txBody>
          <a:bodyPr/>
          <a:lstStyle/>
          <a:p>
            <a:fld id="{73454944-2856-4AA9-94BF-099132B43ADB}" type="datetimeFigureOut">
              <a:rPr lang="en-US" smtClean="0"/>
              <a:t>9/14/2026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95439B-00B9-49E1-9EF9-63DAE1E7357C}" type="slidenum">
              <a:rPr lang="en-US" smtClean="0"/>
              <a:t>‹#›</a:t>
            </a:fld>
            <a:endParaRPr lang="en-US"/>
          </a:p>
        </p:txBody>
      </p:sp>
      <p:sp>
        <p:nvSpPr>
          <p:cNvPr id="9" name="Content Placeholder 8"/>
          <p:cNvSpPr>
            <a:spLocks noGrp="1"/>
          </p:cNvSpPr>
          <p:nvPr>
            <p:ph sz="quarter" idx="13"/>
          </p:nvPr>
        </p:nvSpPr>
        <p:spPr>
          <a:xfrm>
            <a:off x="676655" y="2679192"/>
            <a:ext cx="3822192" cy="3447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0"/>
          <p:cNvSpPr>
            <a:spLocks noGrp="1"/>
          </p:cNvSpPr>
          <p:nvPr>
            <p:ph sz="quarter" idx="14"/>
          </p:nvPr>
        </p:nvSpPr>
        <p:spPr>
          <a:xfrm>
            <a:off x="4645152" y="2679192"/>
            <a:ext cx="3822192" cy="3447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3454944-2856-4AA9-94BF-099132B43ADB}" type="datetimeFigureOut">
              <a:rPr lang="en-US" smtClean="0"/>
              <a:t>9/14/2026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B95439B-00B9-49E1-9EF9-63DAE1E7357C}"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3454944-2856-4AA9-94BF-099132B43ADB}" type="datetimeFigureOut">
              <a:rPr lang="en-US" smtClean="0"/>
              <a:t>9/14/2026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B95439B-00B9-49E1-9EF9-63DAE1E7357C}"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73454944-2856-4AA9-94BF-099132B43ADB}" type="datetimeFigureOut">
              <a:rPr lang="en-US" smtClean="0"/>
              <a:t>9/14/2026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B95439B-00B9-49E1-9EF9-63DAE1E7357C}"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73454944-2856-4AA9-94BF-099132B43ADB}" type="datetimeFigureOut">
              <a:rPr lang="en-US" smtClean="0"/>
              <a:t>9/14/2026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95439B-00B9-49E1-9EF9-63DAE1E7357C}" type="slidenum">
              <a:rPr lang="en-US" smtClean="0"/>
              <a:t>‹#›</a:t>
            </a:fld>
            <a:endParaRPr lang="en-US"/>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en-US"/>
              <a:t>Click to edit Master title style</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3454944-2856-4AA9-94BF-099132B43ADB}" type="datetimeFigureOut">
              <a:rPr lang="en-US" smtClean="0"/>
              <a:t>9/14/2026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95439B-00B9-49E1-9EF9-63DAE1E7357C}" type="slidenum">
              <a:rPr lang="en-US" smtClean="0"/>
              <a:t>‹#›</a:t>
            </a:fld>
            <a:endParaRPr lang="en-US"/>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3454944-2856-4AA9-94BF-099132B43ADB}" type="datetimeFigureOut">
              <a:rPr lang="en-US" smtClean="0"/>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95439B-00B9-49E1-9EF9-63DAE1E7357C}"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73454944-2856-4AA9-94BF-099132B43ADB}" type="datetimeFigureOut">
              <a:rPr lang="en-US" smtClean="0"/>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95439B-00B9-49E1-9EF9-63DAE1E7357C}" type="slidenum">
              <a:rPr lang="en-US" smtClean="0"/>
              <a:t>‹#›</a:t>
            </a:fld>
            <a:endParaRPr lang="en-US"/>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73454944-2856-4AA9-94BF-099132B43ADB}" type="datetimeFigureOut">
              <a:rPr lang="en-US" smtClean="0"/>
              <a:t>9/14/2026</a:t>
            </a:fld>
            <a:endParaRPr lang="en-US"/>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en-US"/>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BB95439B-00B9-49E1-9EF9-63DAE1E7357C}" type="slidenum">
              <a:rPr lang="en-US" smtClean="0"/>
              <a:t>‹#›</a:t>
            </a:fld>
            <a:endParaRPr lang="en-US"/>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hyperlink" Target="https://assets.publishing.service.gov.uk/media/6970e7e67e827090d02d42e0/Relationships_education_relationships_and_sex_education__RSE__and_health_education__for_intro_1_September_2026_.pdf" TargetMode="Externa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9600" b="1" dirty="0">
                <a:solidFill>
                  <a:schemeClr val="tx1"/>
                </a:solidFill>
                <a:latin typeface="Calibri" panose="020F0502020204030204" pitchFamily="34" charset="0"/>
                <a:cs typeface="Calibri" panose="020F0502020204030204" pitchFamily="34" charset="0"/>
              </a:rPr>
              <a:t>RHE</a:t>
            </a:r>
          </a:p>
        </p:txBody>
      </p:sp>
      <p:sp>
        <p:nvSpPr>
          <p:cNvPr id="3" name="Subtitle 2"/>
          <p:cNvSpPr>
            <a:spLocks noGrp="1"/>
          </p:cNvSpPr>
          <p:nvPr>
            <p:ph type="subTitle" idx="1"/>
          </p:nvPr>
        </p:nvSpPr>
        <p:spPr/>
        <p:txBody>
          <a:bodyPr>
            <a:normAutofit/>
          </a:bodyPr>
          <a:lstStyle/>
          <a:p>
            <a:endParaRPr lang="en-US" sz="6000" b="1"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94775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a:solidFill>
                  <a:srgbClr val="222222"/>
                </a:solidFill>
                <a:effectLst/>
              </a:rPr>
              <a:t>What will my child learn about?</a:t>
            </a:r>
            <a:br>
              <a:rPr lang="en-GB" b="1" dirty="0">
                <a:solidFill>
                  <a:srgbClr val="222222"/>
                </a:solidFill>
                <a:effectLst/>
              </a:rPr>
            </a:br>
            <a:endParaRPr lang="en-US" dirty="0">
              <a:solidFill>
                <a:schemeClr val="tx1"/>
              </a:solidFill>
              <a:latin typeface="Calibri" panose="020F0502020204030204" pitchFamily="34" charset="0"/>
              <a:cs typeface="Calibri" panose="020F0502020204030204" pitchFamily="34" charset="0"/>
            </a:endParaRPr>
          </a:p>
        </p:txBody>
      </p:sp>
      <p:sp>
        <p:nvSpPr>
          <p:cNvPr id="3" name="TextBox 2"/>
          <p:cNvSpPr txBox="1"/>
          <p:nvPr/>
        </p:nvSpPr>
        <p:spPr>
          <a:xfrm>
            <a:off x="304800" y="2133600"/>
            <a:ext cx="8458200" cy="4247317"/>
          </a:xfrm>
          <a:prstGeom prst="rect">
            <a:avLst/>
          </a:prstGeom>
          <a:noFill/>
        </p:spPr>
        <p:txBody>
          <a:bodyPr wrap="square" rtlCol="0">
            <a:spAutoFit/>
          </a:bodyPr>
          <a:lstStyle/>
          <a:p>
            <a:pPr algn="l">
              <a:buFont typeface="Arial" panose="020B0604020202020204" pitchFamily="34" charset="0"/>
              <a:buChar char="•"/>
            </a:pPr>
            <a:r>
              <a:rPr lang="en-GB" b="1" i="0" dirty="0">
                <a:solidFill>
                  <a:srgbClr val="394658"/>
                </a:solidFill>
                <a:effectLst/>
                <a:latin typeface="Calibri Light" panose="020F0302020204030204" pitchFamily="34" charset="0"/>
                <a:ea typeface="Calibri Light" panose="020F0302020204030204" pitchFamily="34" charset="0"/>
                <a:cs typeface="Calibri Light" panose="020F0302020204030204" pitchFamily="34" charset="0"/>
              </a:rPr>
              <a:t>My healthy self</a:t>
            </a:r>
            <a:r>
              <a:rPr lang="en-GB" b="0" i="0" dirty="0">
                <a:solidFill>
                  <a:srgbClr val="394658"/>
                </a:solidFill>
                <a:effectLst/>
                <a:latin typeface="Calibri Light" panose="020F0302020204030204" pitchFamily="34" charset="0"/>
                <a:ea typeface="Calibri Light" panose="020F0302020204030204" pitchFamily="34" charset="0"/>
                <a:cs typeface="Calibri Light" panose="020F0302020204030204" pitchFamily="34" charset="0"/>
              </a:rPr>
              <a:t> – learning how to look after mental and physical health and making choices that support wellbeing.</a:t>
            </a:r>
          </a:p>
          <a:p>
            <a:pPr algn="l">
              <a:buFont typeface="Arial" panose="020B0604020202020204" pitchFamily="34" charset="0"/>
              <a:buChar char="•"/>
            </a:pPr>
            <a:r>
              <a:rPr lang="en-GB" b="1" i="0" dirty="0">
                <a:solidFill>
                  <a:srgbClr val="394658"/>
                </a:solidFill>
                <a:effectLst/>
                <a:latin typeface="Calibri Light" panose="020F0302020204030204" pitchFamily="34" charset="0"/>
                <a:ea typeface="Calibri Light" panose="020F0302020204030204" pitchFamily="34" charset="0"/>
                <a:cs typeface="Calibri Light" panose="020F0302020204030204" pitchFamily="34" charset="0"/>
              </a:rPr>
              <a:t>Connecting with others</a:t>
            </a:r>
            <a:r>
              <a:rPr lang="en-GB" b="0" i="0" dirty="0">
                <a:solidFill>
                  <a:srgbClr val="394658"/>
                </a:solidFill>
                <a:effectLst/>
                <a:latin typeface="Calibri Light" panose="020F0302020204030204" pitchFamily="34" charset="0"/>
                <a:ea typeface="Calibri Light" panose="020F0302020204030204" pitchFamily="34" charset="0"/>
                <a:cs typeface="Calibri Light" panose="020F0302020204030204" pitchFamily="34" charset="0"/>
              </a:rPr>
              <a:t> – learning to build positive relationships, communicate with respect and understand the importance of kindness and boundaries.</a:t>
            </a:r>
          </a:p>
          <a:p>
            <a:pPr algn="l">
              <a:buFont typeface="Arial" panose="020B0604020202020204" pitchFamily="34" charset="0"/>
              <a:buChar char="•"/>
            </a:pPr>
            <a:r>
              <a:rPr lang="en-GB" b="1" i="0" dirty="0">
                <a:solidFill>
                  <a:srgbClr val="394658"/>
                </a:solidFill>
                <a:effectLst/>
                <a:latin typeface="Calibri Light" panose="020F0302020204030204" pitchFamily="34" charset="0"/>
                <a:ea typeface="Calibri Light" panose="020F0302020204030204" pitchFamily="34" charset="0"/>
                <a:cs typeface="Calibri Light" panose="020F0302020204030204" pitchFamily="34" charset="0"/>
              </a:rPr>
              <a:t>The online world</a:t>
            </a:r>
            <a:r>
              <a:rPr lang="en-GB" b="0" i="0" dirty="0">
                <a:solidFill>
                  <a:srgbClr val="394658"/>
                </a:solidFill>
                <a:effectLst/>
                <a:latin typeface="Calibri Light" panose="020F0302020204030204" pitchFamily="34" charset="0"/>
                <a:ea typeface="Calibri Light" panose="020F0302020204030204" pitchFamily="34" charset="0"/>
                <a:cs typeface="Calibri Light" panose="020F0302020204030204" pitchFamily="34" charset="0"/>
              </a:rPr>
              <a:t> – learning to use the internet safely, recognise risks and behave responsibly when communicating or accessing information online.</a:t>
            </a:r>
          </a:p>
          <a:p>
            <a:pPr algn="l">
              <a:buFont typeface="Arial" panose="020B0604020202020204" pitchFamily="34" charset="0"/>
              <a:buChar char="•"/>
            </a:pPr>
            <a:r>
              <a:rPr lang="en-GB" b="1" i="0" dirty="0">
                <a:solidFill>
                  <a:srgbClr val="394658"/>
                </a:solidFill>
                <a:effectLst/>
                <a:latin typeface="Calibri Light" panose="020F0302020204030204" pitchFamily="34" charset="0"/>
                <a:ea typeface="Calibri Light" panose="020F0302020204030204" pitchFamily="34" charset="0"/>
                <a:cs typeface="Calibri Light" panose="020F0302020204030204" pitchFamily="34" charset="0"/>
              </a:rPr>
              <a:t>Citizenship</a:t>
            </a:r>
            <a:r>
              <a:rPr lang="en-GB" b="0" i="0" dirty="0">
                <a:solidFill>
                  <a:srgbClr val="394658"/>
                </a:solidFill>
                <a:effectLst/>
                <a:latin typeface="Calibri Light" panose="020F0302020204030204" pitchFamily="34" charset="0"/>
                <a:ea typeface="Calibri Light" panose="020F0302020204030204" pitchFamily="34" charset="0"/>
                <a:cs typeface="Calibri Light" panose="020F0302020204030204" pitchFamily="34" charset="0"/>
              </a:rPr>
              <a:t> – learning how to take part in their communities, understand rules, rights and responsibilities, appreciate diversity and fairness and develop early financial literacy.</a:t>
            </a:r>
          </a:p>
          <a:p>
            <a:pPr algn="l">
              <a:buFont typeface="Arial" panose="020B0604020202020204" pitchFamily="34" charset="0"/>
              <a:buChar char="•"/>
            </a:pPr>
            <a:r>
              <a:rPr lang="en-GB" b="1" i="0" dirty="0">
                <a:solidFill>
                  <a:srgbClr val="394658"/>
                </a:solidFill>
                <a:effectLst/>
                <a:latin typeface="Calibri Light" panose="020F0302020204030204" pitchFamily="34" charset="0"/>
                <a:ea typeface="Calibri Light" panose="020F0302020204030204" pitchFamily="34" charset="0"/>
                <a:cs typeface="Calibri Light" panose="020F0302020204030204" pitchFamily="34" charset="0"/>
              </a:rPr>
              <a:t>Staying safe</a:t>
            </a:r>
            <a:r>
              <a:rPr lang="en-GB" b="0" i="0" dirty="0">
                <a:solidFill>
                  <a:srgbClr val="394658"/>
                </a:solidFill>
                <a:effectLst/>
                <a:latin typeface="Calibri Light" panose="020F0302020204030204" pitchFamily="34" charset="0"/>
                <a:ea typeface="Calibri Light" panose="020F0302020204030204" pitchFamily="34" charset="0"/>
                <a:cs typeface="Calibri Light" panose="020F0302020204030204" pitchFamily="34" charset="0"/>
              </a:rPr>
              <a:t> – learning how to recognise risks, respond safely in different situations and seek help when something feels wrong or unsafe.</a:t>
            </a:r>
          </a:p>
          <a:p>
            <a:pPr algn="l">
              <a:buFont typeface="Arial" panose="020B0604020202020204" pitchFamily="34" charset="0"/>
              <a:buChar char="•"/>
            </a:pPr>
            <a:r>
              <a:rPr lang="en-GB" b="1" i="0" dirty="0">
                <a:solidFill>
                  <a:srgbClr val="394658"/>
                </a:solidFill>
                <a:effectLst/>
                <a:latin typeface="Calibri Light" panose="020F0302020204030204" pitchFamily="34" charset="0"/>
                <a:ea typeface="Calibri Light" panose="020F0302020204030204" pitchFamily="34" charset="0"/>
                <a:cs typeface="Calibri Light" panose="020F0302020204030204" pitchFamily="34" charset="0"/>
              </a:rPr>
              <a:t>Growing up</a:t>
            </a:r>
            <a:r>
              <a:rPr lang="en-GB" b="0" i="0" dirty="0">
                <a:solidFill>
                  <a:srgbClr val="394658"/>
                </a:solidFill>
                <a:effectLst/>
                <a:latin typeface="Calibri Light" panose="020F0302020204030204" pitchFamily="34" charset="0"/>
                <a:ea typeface="Calibri Light" panose="020F0302020204030204" pitchFamily="34" charset="0"/>
                <a:cs typeface="Calibri Light" panose="020F0302020204030204" pitchFamily="34" charset="0"/>
              </a:rPr>
              <a:t> – learning about the changes that happen as they grow, including puberty and developing bodies and how to manage these changes with confidence.</a:t>
            </a:r>
          </a:p>
          <a:p>
            <a:pPr algn="l">
              <a:buFont typeface="Arial" panose="020B0604020202020204" pitchFamily="34" charset="0"/>
              <a:buChar char="•"/>
            </a:pPr>
            <a:r>
              <a:rPr lang="en-GB" b="1" i="0" dirty="0">
                <a:solidFill>
                  <a:srgbClr val="394658"/>
                </a:solidFill>
                <a:effectLst/>
                <a:latin typeface="Calibri Light" panose="020F0302020204030204" pitchFamily="34" charset="0"/>
                <a:ea typeface="Calibri Light" panose="020F0302020204030204" pitchFamily="34" charset="0"/>
                <a:cs typeface="Calibri Light" panose="020F0302020204030204" pitchFamily="34" charset="0"/>
              </a:rPr>
              <a:t>Health protection</a:t>
            </a:r>
            <a:r>
              <a:rPr lang="en-GB" b="0" i="0" dirty="0">
                <a:solidFill>
                  <a:srgbClr val="394658"/>
                </a:solidFill>
                <a:effectLst/>
                <a:latin typeface="Calibri Light" panose="020F0302020204030204" pitchFamily="34" charset="0"/>
                <a:ea typeface="Calibri Light" panose="020F0302020204030204" pitchFamily="34" charset="0"/>
                <a:cs typeface="Calibri Light" panose="020F0302020204030204" pitchFamily="34" charset="0"/>
              </a:rPr>
              <a:t> – learning how to prevent illness, manage basic first aid and understand how hygiene, vaccines and healthy habits help keep people well.</a:t>
            </a:r>
          </a:p>
          <a:p>
            <a:pPr algn="l">
              <a:buFont typeface="Arial" panose="020B0604020202020204" pitchFamily="34" charset="0"/>
              <a:buChar char="•"/>
            </a:pPr>
            <a:endParaRPr lang="en-GB" b="0" i="0" dirty="0">
              <a:solidFill>
                <a:srgbClr val="394658"/>
              </a:solidFill>
              <a:effectLst/>
              <a:latin typeface="Lato" panose="020F0502020204030203" pitchFamily="34" charset="0"/>
            </a:endParaRPr>
          </a:p>
        </p:txBody>
      </p:sp>
    </p:spTree>
    <p:extLst>
      <p:ext uri="{BB962C8B-B14F-4D97-AF65-F5344CB8AC3E}">
        <p14:creationId xmlns:p14="http://schemas.microsoft.com/office/powerpoint/2010/main" val="16165698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GB" b="1" dirty="0">
                <a:solidFill>
                  <a:srgbClr val="222222"/>
                </a:solidFill>
                <a:effectLst/>
              </a:rPr>
            </a:br>
            <a:r>
              <a:rPr lang="en-GB" b="1" dirty="0">
                <a:solidFill>
                  <a:srgbClr val="222222"/>
                </a:solidFill>
                <a:effectLst/>
              </a:rPr>
              <a:t>Will my child be taught Sex education?</a:t>
            </a:r>
            <a:br>
              <a:rPr lang="en-GB" b="1" dirty="0">
                <a:solidFill>
                  <a:srgbClr val="222222"/>
                </a:solidFill>
                <a:effectLst/>
              </a:rPr>
            </a:br>
            <a:r>
              <a:rPr lang="en-GB" b="1" dirty="0">
                <a:solidFill>
                  <a:schemeClr val="tx1"/>
                </a:solidFill>
                <a:latin typeface="Calibri" panose="020F0502020204030204" pitchFamily="34" charset="0"/>
                <a:cs typeface="Calibri" panose="020F0502020204030204" pitchFamily="34" charset="0"/>
              </a:rPr>
              <a:t> </a:t>
            </a:r>
          </a:p>
        </p:txBody>
      </p:sp>
      <p:sp>
        <p:nvSpPr>
          <p:cNvPr id="3" name="TextBox 2"/>
          <p:cNvSpPr txBox="1"/>
          <p:nvPr/>
        </p:nvSpPr>
        <p:spPr>
          <a:xfrm>
            <a:off x="457200" y="2057400"/>
            <a:ext cx="8077200" cy="3480852"/>
          </a:xfrm>
          <a:prstGeom prst="rect">
            <a:avLst/>
          </a:prstGeom>
          <a:noFill/>
          <a:ln>
            <a:solidFill>
              <a:schemeClr val="bg1"/>
            </a:solidFill>
          </a:ln>
        </p:spPr>
        <p:txBody>
          <a:bodyPr wrap="square" rtlCol="0">
            <a:spAutoFit/>
          </a:bodyPr>
          <a:lstStyle/>
          <a:p>
            <a:pPr algn="l"/>
            <a:r>
              <a:rPr lang="en-GB" sz="2400" b="0" i="0" dirty="0">
                <a:solidFill>
                  <a:srgbClr val="394658"/>
                </a:solidFill>
                <a:effectLst/>
                <a:latin typeface="Lato" panose="020F0502020204030203" pitchFamily="34" charset="0"/>
              </a:rPr>
              <a:t>Kapow Primary’s RHE &amp; PSHE curriculum is carefully planned by specialists to gradually build age-appropriate understanding. Learning is designed to meet the Government’s </a:t>
            </a:r>
            <a:r>
              <a:rPr lang="en-GB" sz="2400" b="0" i="0" u="none" strike="noStrike" dirty="0">
                <a:solidFill>
                  <a:srgbClr val="394658"/>
                </a:solidFill>
                <a:effectLst/>
                <a:latin typeface="Lato" panose="020F0502020204030203" pitchFamily="34" charset="0"/>
                <a:hlinkClick r:id="rId2"/>
              </a:rPr>
              <a:t>statutory guidance</a:t>
            </a:r>
            <a:r>
              <a:rPr lang="en-GB" sz="2400" b="0" i="0" dirty="0">
                <a:solidFill>
                  <a:srgbClr val="394658"/>
                </a:solidFill>
                <a:effectLst/>
                <a:latin typeface="Lato" panose="020F0502020204030203" pitchFamily="34" charset="0"/>
              </a:rPr>
              <a:t>  by the end of primary school.</a:t>
            </a:r>
          </a:p>
          <a:p>
            <a:pPr algn="l"/>
            <a:r>
              <a:rPr lang="en-GB" sz="2400" b="0" i="0" dirty="0">
                <a:solidFill>
                  <a:srgbClr val="394658"/>
                </a:solidFill>
                <a:effectLst/>
                <a:latin typeface="Lato" panose="020F0502020204030203" pitchFamily="34" charset="0"/>
              </a:rPr>
              <a:t>Some content, such as learning correct body part names and personal boundaries, is important for safeguarding and helps pupils communicate their worries or seek support.</a:t>
            </a:r>
          </a:p>
          <a:p>
            <a:pPr marL="285750" indent="-285750">
              <a:buFont typeface="Arial" panose="020B0604020202020204" pitchFamily="34" charset="0"/>
              <a:buChar char="•"/>
            </a:pPr>
            <a:endParaRPr lang="en-GB" sz="2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9233872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GB" b="1" dirty="0">
                <a:solidFill>
                  <a:srgbClr val="222222"/>
                </a:solidFill>
                <a:effectLst/>
              </a:rPr>
            </a:br>
            <a:r>
              <a:rPr lang="en-GB" b="1" dirty="0">
                <a:solidFill>
                  <a:srgbClr val="222222"/>
                </a:solidFill>
                <a:effectLst/>
              </a:rPr>
              <a:t>What happens in an RSE &amp; PSHE lesson?</a:t>
            </a:r>
            <a:br>
              <a:rPr lang="en-GB" b="1" dirty="0">
                <a:solidFill>
                  <a:srgbClr val="222222"/>
                </a:solidFill>
                <a:effectLst/>
              </a:rPr>
            </a:br>
            <a:endParaRPr lang="en-US" dirty="0">
              <a:solidFill>
                <a:schemeClr val="tx1"/>
              </a:solidFill>
            </a:endParaRPr>
          </a:p>
        </p:txBody>
      </p:sp>
      <p:sp>
        <p:nvSpPr>
          <p:cNvPr id="3" name="TextBox 2"/>
          <p:cNvSpPr txBox="1"/>
          <p:nvPr/>
        </p:nvSpPr>
        <p:spPr>
          <a:xfrm>
            <a:off x="533400" y="2362200"/>
            <a:ext cx="8305800" cy="3785652"/>
          </a:xfrm>
          <a:prstGeom prst="rect">
            <a:avLst/>
          </a:prstGeom>
          <a:noFill/>
        </p:spPr>
        <p:txBody>
          <a:bodyPr wrap="square" rtlCol="0">
            <a:spAutoFit/>
          </a:bodyPr>
          <a:lstStyle/>
          <a:p>
            <a:pPr marL="285750" indent="-285750" algn="l">
              <a:buFont typeface="Arial" panose="020B0604020202020204" pitchFamily="34" charset="0"/>
              <a:buChar char="•"/>
            </a:pPr>
            <a:r>
              <a:rPr lang="en-GB" sz="2400" b="0" i="0" dirty="0">
                <a:solidFill>
                  <a:srgbClr val="394658"/>
                </a:solidFill>
                <a:effectLst/>
                <a:latin typeface="Calibri Light" panose="020F0302020204030204" pitchFamily="34" charset="0"/>
                <a:ea typeface="Calibri Light" panose="020F0302020204030204" pitchFamily="34" charset="0"/>
                <a:cs typeface="Calibri Light" panose="020F0302020204030204" pitchFamily="34" charset="0"/>
              </a:rPr>
              <a:t>Lessons typically start with a recap activity to build on prior learning. Teachers then clarify the lesson’s focus, so pupils understand what they are learning and why.</a:t>
            </a:r>
          </a:p>
          <a:p>
            <a:pPr marL="285750" indent="-285750" algn="l">
              <a:buFont typeface="Arial" panose="020B0604020202020204" pitchFamily="34" charset="0"/>
              <a:buChar char="•"/>
            </a:pPr>
            <a:r>
              <a:rPr lang="en-GB" sz="2400" b="0" i="0" dirty="0">
                <a:solidFill>
                  <a:srgbClr val="394658"/>
                </a:solidFill>
                <a:effectLst/>
                <a:latin typeface="Calibri Light" panose="020F0302020204030204" pitchFamily="34" charset="0"/>
                <a:ea typeface="Calibri Light" panose="020F0302020204030204" pitchFamily="34" charset="0"/>
                <a:cs typeface="Calibri Light" panose="020F0302020204030204" pitchFamily="34" charset="0"/>
              </a:rPr>
              <a:t>New ideas are often introduced via short videos (animated or featuring carefully selected footage) to enhance understanding, with teachers guiding discussion and reinforcing any key points.</a:t>
            </a:r>
          </a:p>
          <a:p>
            <a:pPr marL="285750" indent="-285750" algn="l">
              <a:buFont typeface="Arial" panose="020B0604020202020204" pitchFamily="34" charset="0"/>
              <a:buChar char="•"/>
            </a:pPr>
            <a:r>
              <a:rPr lang="en-GB" sz="2400" b="0" i="0" dirty="0">
                <a:solidFill>
                  <a:srgbClr val="394658"/>
                </a:solidFill>
                <a:effectLst/>
                <a:latin typeface="Calibri Light" panose="020F0302020204030204" pitchFamily="34" charset="0"/>
                <a:ea typeface="Calibri Light" panose="020F0302020204030204" pitchFamily="34" charset="0"/>
                <a:cs typeface="Calibri Light" panose="020F0302020204030204" pitchFamily="34" charset="0"/>
              </a:rPr>
              <a:t>Pupils then engage in a range of activities (such as scenarios, discussions, individual and group tasks) to practise and explore the learning in depth. Lessons conclude with reflection and a check of understanding to consolidate the learning.</a:t>
            </a:r>
          </a:p>
        </p:txBody>
      </p:sp>
    </p:spTree>
    <p:extLst>
      <p:ext uri="{BB962C8B-B14F-4D97-AF65-F5344CB8AC3E}">
        <p14:creationId xmlns:p14="http://schemas.microsoft.com/office/powerpoint/2010/main" val="11303741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3600" b="1" dirty="0">
                <a:solidFill>
                  <a:srgbClr val="222222"/>
                </a:solidFill>
                <a:effectLst/>
                <a:latin typeface="Calibri Light" panose="020F0302020204030204" pitchFamily="34" charset="0"/>
                <a:ea typeface="Calibri Light" panose="020F0302020204030204" pitchFamily="34" charset="0"/>
                <a:cs typeface="Calibri Light" panose="020F0302020204030204" pitchFamily="34" charset="0"/>
              </a:rPr>
              <a:t>How are sensitive topics handled in lessons?</a:t>
            </a:r>
            <a:br>
              <a:rPr lang="en-GB" sz="1050" b="1" dirty="0">
                <a:solidFill>
                  <a:srgbClr val="222222"/>
                </a:solidFill>
                <a:effectLst/>
              </a:rPr>
            </a:br>
            <a:endParaRPr lang="en-US" sz="2400" dirty="0">
              <a:solidFill>
                <a:schemeClr val="tx1"/>
              </a:solidFill>
              <a:latin typeface="Calibri" panose="020F0502020204030204" pitchFamily="34" charset="0"/>
              <a:cs typeface="Calibri" panose="020F0502020204030204" pitchFamily="34" charset="0"/>
            </a:endParaRPr>
          </a:p>
        </p:txBody>
      </p:sp>
      <p:sp>
        <p:nvSpPr>
          <p:cNvPr id="3" name="TextBox 2"/>
          <p:cNvSpPr txBox="1"/>
          <p:nvPr/>
        </p:nvSpPr>
        <p:spPr>
          <a:xfrm>
            <a:off x="762000" y="2514600"/>
            <a:ext cx="7620000" cy="1200329"/>
          </a:xfrm>
          <a:prstGeom prst="rect">
            <a:avLst/>
          </a:prstGeom>
          <a:noFill/>
        </p:spPr>
        <p:txBody>
          <a:bodyPr wrap="square" rtlCol="0">
            <a:spAutoFit/>
          </a:bodyPr>
          <a:lstStyle/>
          <a:p>
            <a:pPr marL="285750" indent="-285750">
              <a:buFont typeface="Arial" pitchFamily="34" charset="0"/>
              <a:buChar char="•"/>
            </a:pPr>
            <a:endParaRPr lang="en-US" dirty="0"/>
          </a:p>
          <a:p>
            <a:pPr marL="285750" indent="-285750">
              <a:buFont typeface="Arial" pitchFamily="34" charset="0"/>
              <a:buChar char="•"/>
            </a:pPr>
            <a:endParaRPr lang="en-US" dirty="0"/>
          </a:p>
          <a:p>
            <a:pPr marL="285750" indent="-285750">
              <a:buFont typeface="Arial" pitchFamily="34" charset="0"/>
              <a:buChar char="•"/>
            </a:pPr>
            <a:endParaRPr lang="en-US" dirty="0"/>
          </a:p>
          <a:p>
            <a:pPr marL="285750" indent="-285750">
              <a:buFont typeface="Arial" pitchFamily="34" charset="0"/>
              <a:buChar char="•"/>
            </a:pPr>
            <a:endParaRPr lang="en-US" dirty="0"/>
          </a:p>
        </p:txBody>
      </p:sp>
      <p:sp>
        <p:nvSpPr>
          <p:cNvPr id="5" name="TextBox 4">
            <a:extLst>
              <a:ext uri="{FF2B5EF4-FFF2-40B4-BE49-F238E27FC236}">
                <a16:creationId xmlns:a16="http://schemas.microsoft.com/office/drawing/2014/main" id="{CF1DA973-86F3-40CA-AB2D-653B364DE02B}"/>
              </a:ext>
            </a:extLst>
          </p:cNvPr>
          <p:cNvSpPr txBox="1"/>
          <p:nvPr/>
        </p:nvSpPr>
        <p:spPr>
          <a:xfrm>
            <a:off x="304800" y="2057400"/>
            <a:ext cx="8686800" cy="4247317"/>
          </a:xfrm>
          <a:prstGeom prst="rect">
            <a:avLst/>
          </a:prstGeom>
          <a:noFill/>
        </p:spPr>
        <p:txBody>
          <a:bodyPr wrap="square">
            <a:spAutoFit/>
          </a:bodyPr>
          <a:lstStyle/>
          <a:p>
            <a:r>
              <a:rPr lang="en-GB" b="0" i="0" dirty="0">
                <a:solidFill>
                  <a:srgbClr val="394658"/>
                </a:solidFill>
                <a:effectLst/>
                <a:latin typeface="Lato" panose="020F0502020204030203" pitchFamily="34" charset="0"/>
              </a:rPr>
              <a:t>Clear ground rules are used in RSE &amp; PSHE lessons to ensure discussions are respectful and supportive. Pupils are reminded to listen to others, use appropriate language and understand that different families, experiences and views exist.</a:t>
            </a:r>
          </a:p>
          <a:p>
            <a:endParaRPr lang="en-GB" dirty="0">
              <a:solidFill>
                <a:srgbClr val="394658"/>
              </a:solidFill>
              <a:latin typeface="Lato" panose="020F0502020204030203" pitchFamily="34" charset="0"/>
            </a:endParaRPr>
          </a:p>
          <a:p>
            <a:pPr algn="l"/>
            <a:r>
              <a:rPr lang="en-GB" b="1" i="0" dirty="0">
                <a:solidFill>
                  <a:srgbClr val="222222"/>
                </a:solidFill>
                <a:effectLst/>
                <a:latin typeface="Lato" panose="020F0502020204030203" pitchFamily="34" charset="0"/>
              </a:rPr>
              <a:t>Distancing techniques</a:t>
            </a:r>
          </a:p>
          <a:p>
            <a:pPr algn="l"/>
            <a:r>
              <a:rPr lang="en-GB" b="0" i="0" dirty="0">
                <a:solidFill>
                  <a:srgbClr val="394658"/>
                </a:solidFill>
                <a:effectLst/>
                <a:latin typeface="Lato" panose="020F0502020204030203" pitchFamily="34" charset="0"/>
              </a:rPr>
              <a:t>Sensitive topics are explored through stories, scenarios and fictional characters, rather than focusing on pupils’ own lives. These characters represent a wide range of backgrounds, family set-ups and personal experiences.</a:t>
            </a:r>
          </a:p>
          <a:p>
            <a:endParaRPr lang="en-GB" dirty="0"/>
          </a:p>
          <a:p>
            <a:endParaRPr lang="en-GB" dirty="0"/>
          </a:p>
          <a:p>
            <a:pPr algn="l"/>
            <a:r>
              <a:rPr lang="en-GB" b="1" i="0" dirty="0">
                <a:solidFill>
                  <a:srgbClr val="222222"/>
                </a:solidFill>
                <a:effectLst/>
                <a:latin typeface="Lato" panose="020F0502020204030203" pitchFamily="34" charset="0"/>
              </a:rPr>
              <a:t>Signposting</a:t>
            </a:r>
          </a:p>
          <a:p>
            <a:pPr algn="l"/>
            <a:r>
              <a:rPr lang="en-GB" b="0" i="0" dirty="0">
                <a:solidFill>
                  <a:srgbClr val="394658"/>
                </a:solidFill>
                <a:effectLst/>
                <a:latin typeface="Lato" panose="020F0502020204030203" pitchFamily="34" charset="0"/>
              </a:rPr>
              <a:t>Kapow Primary lesson plans highlight potential sensitivities in advance and provide teachers with guidance on how to introduce topics carefully, what language to use and how to respond if pupils find learning difficult.</a:t>
            </a:r>
          </a:p>
          <a:p>
            <a:endParaRPr lang="en-GB" dirty="0"/>
          </a:p>
        </p:txBody>
      </p:sp>
    </p:spTree>
    <p:extLst>
      <p:ext uri="{BB962C8B-B14F-4D97-AF65-F5344CB8AC3E}">
        <p14:creationId xmlns:p14="http://schemas.microsoft.com/office/powerpoint/2010/main" val="35927639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GB" b="1" dirty="0">
                <a:solidFill>
                  <a:srgbClr val="222222"/>
                </a:solidFill>
                <a:effectLst/>
              </a:rPr>
            </a:br>
            <a:r>
              <a:rPr lang="en-GB" b="1" dirty="0">
                <a:solidFill>
                  <a:srgbClr val="222222"/>
                </a:solidFill>
                <a:effectLst/>
              </a:rPr>
              <a:t>How can I support my child with their learning in RHE &amp; PSHE?</a:t>
            </a:r>
            <a:br>
              <a:rPr lang="en-GB" b="1" dirty="0">
                <a:solidFill>
                  <a:srgbClr val="222222"/>
                </a:solidFill>
                <a:effectLst/>
              </a:rPr>
            </a:br>
            <a:endParaRPr lang="en-US" dirty="0">
              <a:solidFill>
                <a:schemeClr val="tx1"/>
              </a:solidFill>
              <a:latin typeface="Calibri" panose="020F0502020204030204" pitchFamily="34" charset="0"/>
              <a:cs typeface="Calibri" panose="020F0502020204030204" pitchFamily="34" charset="0"/>
            </a:endParaRPr>
          </a:p>
        </p:txBody>
      </p:sp>
      <p:sp>
        <p:nvSpPr>
          <p:cNvPr id="5" name="TextBox 4"/>
          <p:cNvSpPr txBox="1"/>
          <p:nvPr/>
        </p:nvSpPr>
        <p:spPr>
          <a:xfrm>
            <a:off x="533400" y="1981200"/>
            <a:ext cx="8382000" cy="5109091"/>
          </a:xfrm>
          <a:prstGeom prst="rect">
            <a:avLst/>
          </a:prstGeom>
          <a:noFill/>
        </p:spPr>
        <p:txBody>
          <a:bodyPr wrap="square" rtlCol="0">
            <a:spAutoFit/>
          </a:bodyPr>
          <a:lstStyle/>
          <a:p>
            <a:r>
              <a:rPr lang="en-GB" sz="2800" b="0" i="0" dirty="0">
                <a:solidFill>
                  <a:srgbClr val="394658"/>
                </a:solidFill>
                <a:effectLst/>
                <a:latin typeface="Calibri Light" panose="020F0302020204030204" pitchFamily="34" charset="0"/>
                <a:ea typeface="Calibri Light" panose="020F0302020204030204" pitchFamily="34" charset="0"/>
                <a:cs typeface="Calibri Light" panose="020F0302020204030204" pitchFamily="34" charset="0"/>
              </a:rPr>
              <a:t>RHE &amp; PSHE learning often links closely to everyday situations at home and school. For example:</a:t>
            </a:r>
          </a:p>
          <a:p>
            <a:pPr algn="l">
              <a:buFont typeface="Arial" panose="020B0604020202020204" pitchFamily="34" charset="0"/>
              <a:buChar char="•"/>
            </a:pPr>
            <a:r>
              <a:rPr lang="en-GB" sz="2800" b="1" i="0" dirty="0">
                <a:solidFill>
                  <a:srgbClr val="394658"/>
                </a:solidFill>
                <a:effectLst/>
                <a:latin typeface="Calibri Light" panose="020F0302020204030204" pitchFamily="34" charset="0"/>
                <a:ea typeface="Calibri Light" panose="020F0302020204030204" pitchFamily="34" charset="0"/>
                <a:cs typeface="Calibri Light" panose="020F0302020204030204" pitchFamily="34" charset="0"/>
              </a:rPr>
              <a:t>Feelings and emotions</a:t>
            </a:r>
            <a:r>
              <a:rPr lang="en-GB" sz="2800" b="0" i="0" dirty="0">
                <a:solidFill>
                  <a:srgbClr val="394658"/>
                </a:solidFill>
                <a:effectLst/>
                <a:latin typeface="Calibri Light" panose="020F0302020204030204" pitchFamily="34" charset="0"/>
                <a:ea typeface="Calibri Light" panose="020F0302020204030204" pitchFamily="34" charset="0"/>
                <a:cs typeface="Calibri Light" panose="020F0302020204030204" pitchFamily="34" charset="0"/>
              </a:rPr>
              <a:t> – adults can support children to name and talk about how they feel in different situations.</a:t>
            </a:r>
          </a:p>
          <a:p>
            <a:pPr algn="l">
              <a:buFont typeface="Arial" panose="020B0604020202020204" pitchFamily="34" charset="0"/>
              <a:buChar char="•"/>
            </a:pPr>
            <a:r>
              <a:rPr lang="en-GB" sz="2800" b="1" i="0" dirty="0">
                <a:solidFill>
                  <a:srgbClr val="394658"/>
                </a:solidFill>
                <a:effectLst/>
                <a:latin typeface="Calibri Light" panose="020F0302020204030204" pitchFamily="34" charset="0"/>
                <a:ea typeface="Calibri Light" panose="020F0302020204030204" pitchFamily="34" charset="0"/>
                <a:cs typeface="Calibri Light" panose="020F0302020204030204" pitchFamily="34" charset="0"/>
              </a:rPr>
              <a:t>Keeping safe, including online</a:t>
            </a:r>
            <a:r>
              <a:rPr lang="en-GB" sz="2800" b="0" i="0" dirty="0">
                <a:solidFill>
                  <a:srgbClr val="394658"/>
                </a:solidFill>
                <a:effectLst/>
                <a:latin typeface="Calibri Light" panose="020F0302020204030204" pitchFamily="34" charset="0"/>
                <a:ea typeface="Calibri Light" panose="020F0302020204030204" pitchFamily="34" charset="0"/>
                <a:cs typeface="Calibri Light" panose="020F0302020204030204" pitchFamily="34" charset="0"/>
              </a:rPr>
              <a:t> – real-life examples can be used to discuss choices, boundaries and where to seek help.</a:t>
            </a:r>
          </a:p>
          <a:p>
            <a:pPr algn="l">
              <a:buFont typeface="Arial" panose="020B0604020202020204" pitchFamily="34" charset="0"/>
              <a:buChar char="•"/>
            </a:pPr>
            <a:r>
              <a:rPr lang="en-GB" sz="2800" b="1" i="0" dirty="0">
                <a:solidFill>
                  <a:srgbClr val="394658"/>
                </a:solidFill>
                <a:effectLst/>
                <a:latin typeface="Calibri Light" panose="020F0302020204030204" pitchFamily="34" charset="0"/>
                <a:ea typeface="Calibri Light" panose="020F0302020204030204" pitchFamily="34" charset="0"/>
                <a:cs typeface="Calibri Light" panose="020F0302020204030204" pitchFamily="34" charset="0"/>
              </a:rPr>
              <a:t>Growing up and puberty</a:t>
            </a:r>
            <a:r>
              <a:rPr lang="en-GB" sz="2800" b="0" i="0" dirty="0">
                <a:solidFill>
                  <a:srgbClr val="394658"/>
                </a:solidFill>
                <a:effectLst/>
                <a:latin typeface="Calibri Light" panose="020F0302020204030204" pitchFamily="34" charset="0"/>
                <a:ea typeface="Calibri Light" panose="020F0302020204030204" pitchFamily="34" charset="0"/>
                <a:cs typeface="Calibri Light" panose="020F0302020204030204" pitchFamily="34" charset="0"/>
              </a:rPr>
              <a:t> – discussing puberty at home can help children feel more comfortable asking questions, sharing worries and coming to you for support when they need it. </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34613174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200" b="1" i="0" dirty="0">
                <a:solidFill>
                  <a:srgbClr val="222222"/>
                </a:solidFill>
                <a:effectLst/>
                <a:latin typeface="Calibri Light" panose="020F0302020204030204" pitchFamily="34" charset="0"/>
                <a:ea typeface="Calibri Light" panose="020F0302020204030204" pitchFamily="34" charset="0"/>
                <a:cs typeface="Calibri Light" panose="020F0302020204030204" pitchFamily="34" charset="0"/>
              </a:rPr>
              <a:t>When will my child cover puberty and period education?</a:t>
            </a:r>
            <a:endParaRPr lang="en-US" sz="3200" dirty="0">
              <a:solidFill>
                <a:schemeClr val="tx1"/>
              </a:solidFill>
              <a:latin typeface="Calibri Light" panose="020F0302020204030204" pitchFamily="34" charset="0"/>
              <a:ea typeface="Calibri Light" panose="020F0302020204030204" pitchFamily="34" charset="0"/>
              <a:cs typeface="Calibri Light" panose="020F0302020204030204" pitchFamily="34" charset="0"/>
            </a:endParaRPr>
          </a:p>
        </p:txBody>
      </p:sp>
      <p:sp>
        <p:nvSpPr>
          <p:cNvPr id="4" name="TextBox 3"/>
          <p:cNvSpPr txBox="1"/>
          <p:nvPr/>
        </p:nvSpPr>
        <p:spPr>
          <a:xfrm>
            <a:off x="304800" y="1752600"/>
            <a:ext cx="8458200" cy="4524315"/>
          </a:xfrm>
          <a:prstGeom prst="rect">
            <a:avLst/>
          </a:prstGeom>
          <a:noFill/>
        </p:spPr>
        <p:txBody>
          <a:bodyPr wrap="square" rtlCol="0">
            <a:spAutoFit/>
          </a:bodyPr>
          <a:lstStyle/>
          <a:p>
            <a:pPr algn="l"/>
            <a:r>
              <a:rPr lang="en-GB" sz="2400" b="1" i="0" dirty="0">
                <a:solidFill>
                  <a:srgbClr val="394658"/>
                </a:solidFill>
                <a:effectLst/>
                <a:latin typeface="Calibri Light" panose="020F0302020204030204" pitchFamily="34" charset="0"/>
                <a:ea typeface="Calibri Light" panose="020F0302020204030204" pitchFamily="34" charset="0"/>
                <a:cs typeface="Calibri Light" panose="020F0302020204030204" pitchFamily="34" charset="0"/>
              </a:rPr>
              <a:t>In Year 2</a:t>
            </a:r>
            <a:r>
              <a:rPr lang="en-GB" sz="2400" b="0" i="0" dirty="0">
                <a:solidFill>
                  <a:srgbClr val="394658"/>
                </a:solidFill>
                <a:effectLst/>
                <a:latin typeface="Calibri Light" panose="020F0302020204030204" pitchFamily="34" charset="0"/>
                <a:ea typeface="Calibri Light" panose="020F0302020204030204" pitchFamily="34" charset="0"/>
                <a:cs typeface="Calibri Light" panose="020F0302020204030204" pitchFamily="34" charset="0"/>
              </a:rPr>
              <a:t>, pupils are introduced to the concept of bodily changes as they grow, covered in the ‘Growing up’ unit.</a:t>
            </a:r>
          </a:p>
          <a:p>
            <a:pPr algn="l"/>
            <a:r>
              <a:rPr lang="en-GB" sz="2400" b="1" i="0" dirty="0">
                <a:solidFill>
                  <a:srgbClr val="394658"/>
                </a:solidFill>
                <a:effectLst/>
                <a:latin typeface="Calibri Light" panose="020F0302020204030204" pitchFamily="34" charset="0"/>
                <a:ea typeface="Calibri Light" panose="020F0302020204030204" pitchFamily="34" charset="0"/>
                <a:cs typeface="Calibri Light" panose="020F0302020204030204" pitchFamily="34" charset="0"/>
              </a:rPr>
              <a:t>In Year 4</a:t>
            </a:r>
            <a:r>
              <a:rPr lang="en-GB" sz="2400" b="0" i="0" dirty="0">
                <a:solidFill>
                  <a:srgbClr val="394658"/>
                </a:solidFill>
                <a:effectLst/>
                <a:latin typeface="Calibri Light" panose="020F0302020204030204" pitchFamily="34" charset="0"/>
                <a:ea typeface="Calibri Light" panose="020F0302020204030204" pitchFamily="34" charset="0"/>
                <a:cs typeface="Calibri Light" panose="020F0302020204030204" pitchFamily="34" charset="0"/>
              </a:rPr>
              <a:t>, learning focuses on the changes that occur as children grow and how to manage them, rather than why they happen, with an emphasis on reassurance and practical strategies. Learning covers menstruation and the introduction of the term ‘puberty’.</a:t>
            </a:r>
          </a:p>
          <a:p>
            <a:pPr algn="l"/>
            <a:r>
              <a:rPr lang="en-GB" sz="2400" b="1" i="0" dirty="0">
                <a:solidFill>
                  <a:srgbClr val="394658"/>
                </a:solidFill>
                <a:effectLst/>
                <a:latin typeface="Calibri Light" panose="020F0302020204030204" pitchFamily="34" charset="0"/>
                <a:ea typeface="Calibri Light" panose="020F0302020204030204" pitchFamily="34" charset="0"/>
                <a:cs typeface="Calibri Light" panose="020F0302020204030204" pitchFamily="34" charset="0"/>
              </a:rPr>
              <a:t>In Year 5</a:t>
            </a:r>
            <a:r>
              <a:rPr lang="en-GB" sz="2400" b="0" i="0" dirty="0">
                <a:solidFill>
                  <a:srgbClr val="394658"/>
                </a:solidFill>
                <a:effectLst/>
                <a:latin typeface="Calibri Light" panose="020F0302020204030204" pitchFamily="34" charset="0"/>
                <a:ea typeface="Calibri Light" panose="020F0302020204030204" pitchFamily="34" charset="0"/>
                <a:cs typeface="Calibri Light" panose="020F0302020204030204" pitchFamily="34" charset="0"/>
              </a:rPr>
              <a:t>, pupils explore why these changes occur and learn more about the biological processes involved in puberty, including the role of hormones. This includes learning about the menstrual cycle and other puberty changes, such as erections and wet dreams. This learning links with the Science curriculum, where pupils study the changes during puberty and reproduction in animals.</a:t>
            </a:r>
          </a:p>
        </p:txBody>
      </p:sp>
    </p:spTree>
    <p:extLst>
      <p:ext uri="{BB962C8B-B14F-4D97-AF65-F5344CB8AC3E}">
        <p14:creationId xmlns:p14="http://schemas.microsoft.com/office/powerpoint/2010/main" val="26185341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i="0" dirty="0">
                <a:solidFill>
                  <a:srgbClr val="222222"/>
                </a:solidFill>
                <a:effectLst/>
                <a:latin typeface="Calibri Light" panose="020F0302020204030204" pitchFamily="34" charset="0"/>
                <a:ea typeface="Calibri Light" panose="020F0302020204030204" pitchFamily="34" charset="0"/>
                <a:cs typeface="Calibri Light" panose="020F0302020204030204" pitchFamily="34" charset="0"/>
              </a:rPr>
              <a:t>What language and terminology does Kapow Primary use when teaching about puberty, periods and birth?</a:t>
            </a:r>
            <a:endParaRPr lang="en-US" sz="2800" dirty="0">
              <a:solidFill>
                <a:schemeClr val="tx1"/>
              </a:solidFill>
              <a:latin typeface="Calibri Light" panose="020F0302020204030204" pitchFamily="34" charset="0"/>
              <a:ea typeface="Calibri Light" panose="020F0302020204030204" pitchFamily="34" charset="0"/>
              <a:cs typeface="Calibri Light" panose="020F0302020204030204" pitchFamily="34" charset="0"/>
            </a:endParaRPr>
          </a:p>
        </p:txBody>
      </p:sp>
      <p:sp>
        <p:nvSpPr>
          <p:cNvPr id="3" name="TextBox 2"/>
          <p:cNvSpPr txBox="1"/>
          <p:nvPr/>
        </p:nvSpPr>
        <p:spPr>
          <a:xfrm>
            <a:off x="152400" y="2286000"/>
            <a:ext cx="8915400" cy="4955203"/>
          </a:xfrm>
          <a:prstGeom prst="rect">
            <a:avLst/>
          </a:prstGeom>
          <a:noFill/>
        </p:spPr>
        <p:txBody>
          <a:bodyPr wrap="square" rtlCol="0">
            <a:spAutoFit/>
          </a:bodyPr>
          <a:lstStyle/>
          <a:p>
            <a:pPr algn="l"/>
            <a:r>
              <a:rPr lang="en-GB" sz="2800" b="0" i="0" dirty="0">
                <a:solidFill>
                  <a:srgbClr val="394658"/>
                </a:solidFill>
                <a:effectLst/>
                <a:latin typeface="Calibri Light" panose="020F0302020204030204" pitchFamily="34" charset="0"/>
                <a:ea typeface="Calibri Light" panose="020F0302020204030204" pitchFamily="34" charset="0"/>
                <a:cs typeface="Calibri Light" panose="020F0302020204030204" pitchFamily="34" charset="0"/>
              </a:rPr>
              <a:t>Outdated or potentially stigmatising terms are avoided in favour of neutral, factual language. For example:</a:t>
            </a:r>
          </a:p>
          <a:p>
            <a:pPr algn="l">
              <a:buFont typeface="Arial" panose="020B0604020202020204" pitchFamily="34" charset="0"/>
              <a:buChar char="•"/>
            </a:pPr>
            <a:r>
              <a:rPr lang="en-GB" sz="2800" b="0" i="0" dirty="0">
                <a:solidFill>
                  <a:srgbClr val="222222"/>
                </a:solidFill>
                <a:effectLst/>
                <a:latin typeface="Calibri Light" panose="020F0302020204030204" pitchFamily="34" charset="0"/>
                <a:ea typeface="Calibri Light" panose="020F0302020204030204" pitchFamily="34" charset="0"/>
                <a:cs typeface="Calibri Light" panose="020F0302020204030204" pitchFamily="34" charset="0"/>
              </a:rPr>
              <a:t>‘Menstrual products’ or ‘period products’, rather than ‘sanitary products’.</a:t>
            </a:r>
          </a:p>
          <a:p>
            <a:pPr algn="l">
              <a:buFont typeface="Arial" panose="020B0604020202020204" pitchFamily="34" charset="0"/>
              <a:buChar char="•"/>
            </a:pPr>
            <a:r>
              <a:rPr lang="en-GB" sz="2800" b="0" i="0" dirty="0">
                <a:solidFill>
                  <a:srgbClr val="222222"/>
                </a:solidFill>
                <a:effectLst/>
                <a:latin typeface="Calibri Light" panose="020F0302020204030204" pitchFamily="34" charset="0"/>
                <a:ea typeface="Calibri Light" panose="020F0302020204030204" pitchFamily="34" charset="0"/>
                <a:cs typeface="Calibri Light" panose="020F0302020204030204" pitchFamily="34" charset="0"/>
              </a:rPr>
              <a:t>The correct scientific names for body parts, rather than slang or euphemisms.</a:t>
            </a:r>
          </a:p>
          <a:p>
            <a:pPr algn="l">
              <a:buFont typeface="Arial" panose="020B0604020202020204" pitchFamily="34" charset="0"/>
              <a:buChar char="•"/>
            </a:pPr>
            <a:r>
              <a:rPr lang="en-GB" sz="2800" b="0" i="0" dirty="0">
                <a:solidFill>
                  <a:srgbClr val="222222"/>
                </a:solidFill>
                <a:effectLst/>
                <a:latin typeface="Calibri Light" panose="020F0302020204030204" pitchFamily="34" charset="0"/>
                <a:ea typeface="Calibri Light" panose="020F0302020204030204" pitchFamily="34" charset="0"/>
                <a:cs typeface="Calibri Light" panose="020F0302020204030204" pitchFamily="34" charset="0"/>
              </a:rPr>
              <a:t>Neutral language that recognises the different ways babies may be born, rather than terms such as ‘natural birth’.</a:t>
            </a:r>
          </a:p>
          <a:p>
            <a:pPr algn="l"/>
            <a:r>
              <a:rPr lang="en-GB" sz="2800" b="0" i="0" dirty="0">
                <a:solidFill>
                  <a:srgbClr val="394658"/>
                </a:solidFill>
                <a:effectLst/>
                <a:latin typeface="Calibri Light" panose="020F0302020204030204" pitchFamily="34" charset="0"/>
                <a:ea typeface="Calibri Light" panose="020F0302020204030204" pitchFamily="34" charset="0"/>
                <a:cs typeface="Calibri Light" panose="020F0302020204030204" pitchFamily="34" charset="0"/>
              </a:rPr>
              <a:t>These choices help reduce stigma, avoid value judgements and support respectful, inclusive teaching.</a:t>
            </a:r>
          </a:p>
          <a:p>
            <a:pPr marL="285750" indent="-285750">
              <a:buFont typeface="Arial" pitchFamily="34" charset="0"/>
              <a:buChar char="•"/>
            </a:pPr>
            <a:endParaRPr lang="en-US" dirty="0"/>
          </a:p>
          <a:p>
            <a:pPr marL="285750" indent="-285750">
              <a:buFont typeface="Arial" pitchFamily="34" charset="0"/>
              <a:buChar char="•"/>
            </a:pPr>
            <a:endParaRPr lang="en-US" dirty="0"/>
          </a:p>
        </p:txBody>
      </p:sp>
    </p:spTree>
    <p:extLst>
      <p:ext uri="{BB962C8B-B14F-4D97-AF65-F5344CB8AC3E}">
        <p14:creationId xmlns:p14="http://schemas.microsoft.com/office/powerpoint/2010/main" val="5498780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b="1" i="0" dirty="0">
                <a:solidFill>
                  <a:srgbClr val="222222"/>
                </a:solidFill>
                <a:effectLst/>
                <a:latin typeface="Calibri Light" panose="020F0302020204030204" pitchFamily="34" charset="0"/>
                <a:ea typeface="Calibri Light" panose="020F0302020204030204" pitchFamily="34" charset="0"/>
                <a:cs typeface="Calibri Light" panose="020F0302020204030204" pitchFamily="34" charset="0"/>
              </a:rPr>
              <a:t>When are the private body parts named?</a:t>
            </a:r>
            <a:endParaRPr lang="en-US" sz="3600" dirty="0">
              <a:solidFill>
                <a:schemeClr val="tx1"/>
              </a:solidFill>
              <a:latin typeface="Calibri Light" panose="020F0302020204030204" pitchFamily="34" charset="0"/>
              <a:ea typeface="Calibri Light" panose="020F0302020204030204" pitchFamily="34" charset="0"/>
              <a:cs typeface="Calibri Light" panose="020F0302020204030204" pitchFamily="34" charset="0"/>
            </a:endParaRPr>
          </a:p>
        </p:txBody>
      </p:sp>
      <p:sp>
        <p:nvSpPr>
          <p:cNvPr id="5" name="TextBox 4">
            <a:extLst>
              <a:ext uri="{FF2B5EF4-FFF2-40B4-BE49-F238E27FC236}">
                <a16:creationId xmlns:a16="http://schemas.microsoft.com/office/drawing/2014/main" id="{F209F1AE-855C-4BEA-AA82-F7CA5CC53D2D}"/>
              </a:ext>
            </a:extLst>
          </p:cNvPr>
          <p:cNvSpPr txBox="1"/>
          <p:nvPr/>
        </p:nvSpPr>
        <p:spPr>
          <a:xfrm>
            <a:off x="304800" y="2133600"/>
            <a:ext cx="8763000" cy="4154984"/>
          </a:xfrm>
          <a:prstGeom prst="rect">
            <a:avLst/>
          </a:prstGeom>
          <a:noFill/>
        </p:spPr>
        <p:txBody>
          <a:bodyPr wrap="square">
            <a:spAutoFit/>
          </a:bodyPr>
          <a:lstStyle/>
          <a:p>
            <a:pPr algn="l"/>
            <a:r>
              <a:rPr lang="en-GB" sz="2400" b="0" i="0" dirty="0">
                <a:solidFill>
                  <a:srgbClr val="394658"/>
                </a:solidFill>
                <a:effectLst/>
                <a:latin typeface="Calibri Light" panose="020F0302020204030204" pitchFamily="34" charset="0"/>
                <a:ea typeface="Calibri Light" panose="020F0302020204030204" pitchFamily="34" charset="0"/>
                <a:cs typeface="Calibri Light" panose="020F0302020204030204" pitchFamily="34" charset="0"/>
              </a:rPr>
              <a:t>Kapow Primary introduces the correct names for external private body parts in Years 2, as outlined in the statutory guidance. These include ‘penis’, ‘vagina’, ‘testicles’ and ‘nipples’.</a:t>
            </a:r>
          </a:p>
          <a:p>
            <a:pPr algn="l"/>
            <a:r>
              <a:rPr lang="en-GB" sz="2400" b="0" i="0" dirty="0">
                <a:solidFill>
                  <a:srgbClr val="394658"/>
                </a:solidFill>
                <a:effectLst/>
                <a:latin typeface="Calibri Light" panose="020F0302020204030204" pitchFamily="34" charset="0"/>
                <a:ea typeface="Calibri Light" panose="020F0302020204030204" pitchFamily="34" charset="0"/>
                <a:cs typeface="Calibri Light" panose="020F0302020204030204" pitchFamily="34" charset="0"/>
              </a:rPr>
              <a:t>Using correct body part terminology from an early age is vital for safeguarding, as it allows children to report concerns clearly. It also normalises these terms and aligns with the Key stage 1 Science curriculum.</a:t>
            </a:r>
          </a:p>
          <a:p>
            <a:pPr algn="l"/>
            <a:r>
              <a:rPr lang="en-GB" sz="2400" b="0" i="0" dirty="0">
                <a:solidFill>
                  <a:srgbClr val="394658"/>
                </a:solidFill>
                <a:effectLst/>
                <a:latin typeface="Calibri Light" panose="020F0302020204030204" pitchFamily="34" charset="0"/>
                <a:ea typeface="Calibri Light" panose="020F0302020204030204" pitchFamily="34" charset="0"/>
                <a:cs typeface="Calibri Light" panose="020F0302020204030204" pitchFamily="34" charset="0"/>
              </a:rPr>
              <a:t>In Year 4, pupils learn the correct names for external body parts that change during puberty, such as ‘breasts’ and ‘armpits’; and learn vocabulary to describe visible changes, such as the growth of pubic hair.</a:t>
            </a:r>
          </a:p>
        </p:txBody>
      </p:sp>
    </p:spTree>
    <p:extLst>
      <p:ext uri="{BB962C8B-B14F-4D97-AF65-F5344CB8AC3E}">
        <p14:creationId xmlns:p14="http://schemas.microsoft.com/office/powerpoint/2010/main" val="14741199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200" b="1" i="0" dirty="0">
                <a:solidFill>
                  <a:srgbClr val="222222"/>
                </a:solidFill>
                <a:effectLst/>
                <a:latin typeface="Lato" panose="020F0502020204030203" pitchFamily="34" charset="0"/>
              </a:rPr>
              <a:t>Will my child learn about gender identity?</a:t>
            </a:r>
            <a:endParaRPr lang="en-US" sz="6600" dirty="0">
              <a:solidFill>
                <a:schemeClr val="tx1"/>
              </a:solidFill>
              <a:latin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043B62A7-161B-4B0C-AE50-F0871D5EB36F}"/>
              </a:ext>
            </a:extLst>
          </p:cNvPr>
          <p:cNvSpPr txBox="1"/>
          <p:nvPr/>
        </p:nvSpPr>
        <p:spPr>
          <a:xfrm>
            <a:off x="304800" y="2057400"/>
            <a:ext cx="8610600" cy="4031873"/>
          </a:xfrm>
          <a:prstGeom prst="rect">
            <a:avLst/>
          </a:prstGeom>
          <a:noFill/>
        </p:spPr>
        <p:txBody>
          <a:bodyPr wrap="square">
            <a:spAutoFit/>
          </a:bodyPr>
          <a:lstStyle/>
          <a:p>
            <a:r>
              <a:rPr lang="en-GB" sz="3200" b="0" i="0" dirty="0">
                <a:solidFill>
                  <a:srgbClr val="394658"/>
                </a:solidFill>
                <a:effectLst/>
                <a:latin typeface="Calibri Light" panose="020F0302020204030204" pitchFamily="34" charset="0"/>
                <a:ea typeface="Calibri Light" panose="020F0302020204030204" pitchFamily="34" charset="0"/>
                <a:cs typeface="Calibri Light" panose="020F0302020204030204" pitchFamily="34" charset="0"/>
              </a:rPr>
              <a:t>Kapow Primary RHE &amp; PSHE does not include teaching about gender identity or gender reassignment as concepts. However, pupils are taught to treat others with kindness and respect across the curriculum. This includes learning to challenge gender stereotypes, recognise unfair assumptions and understand that people may express themselves in different ways.</a:t>
            </a:r>
            <a:endParaRPr lang="en-GB" sz="3200" dirty="0">
              <a:latin typeface="Calibri Light" panose="020F0302020204030204" pitchFamily="34" charset="0"/>
              <a:ea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25784182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57200"/>
            <a:ext cx="8229600" cy="1252728"/>
          </a:xfrm>
        </p:spPr>
        <p:txBody>
          <a:bodyPr>
            <a:normAutofit fontScale="90000"/>
          </a:bodyPr>
          <a:lstStyle/>
          <a:p>
            <a:r>
              <a:rPr lang="en-GB" b="1" i="0" dirty="0">
                <a:solidFill>
                  <a:srgbClr val="222222"/>
                </a:solidFill>
                <a:effectLst/>
                <a:latin typeface="Lato" panose="020F0502020204030203" pitchFamily="34" charset="0"/>
              </a:rPr>
              <a:t>What if my child does not use social media or online games but these are discussed in lessons?</a:t>
            </a:r>
            <a:endParaRPr lang="en-US" dirty="0">
              <a:solidFill>
                <a:schemeClr val="tx1"/>
              </a:solidFill>
              <a:latin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68B4B3F5-33E6-4F0D-BB55-7B284988473B}"/>
              </a:ext>
            </a:extLst>
          </p:cNvPr>
          <p:cNvSpPr txBox="1"/>
          <p:nvPr/>
        </p:nvSpPr>
        <p:spPr>
          <a:xfrm>
            <a:off x="304800" y="2286000"/>
            <a:ext cx="8610600" cy="3785652"/>
          </a:xfrm>
          <a:prstGeom prst="rect">
            <a:avLst/>
          </a:prstGeom>
          <a:noFill/>
        </p:spPr>
        <p:txBody>
          <a:bodyPr wrap="square">
            <a:spAutoFit/>
          </a:bodyPr>
          <a:lstStyle/>
          <a:p>
            <a:pPr algn="l"/>
            <a:r>
              <a:rPr lang="en-GB" sz="2400" dirty="0">
                <a:solidFill>
                  <a:srgbClr val="394658"/>
                </a:solidFill>
                <a:latin typeface="Calibri Light" panose="020F0302020204030204" pitchFamily="34" charset="0"/>
                <a:ea typeface="Calibri Light" panose="020F0302020204030204" pitchFamily="34" charset="0"/>
                <a:cs typeface="Calibri Light" panose="020F0302020204030204" pitchFamily="34" charset="0"/>
              </a:rPr>
              <a:t>P</a:t>
            </a:r>
            <a:r>
              <a:rPr lang="en-GB" sz="2400" b="0" i="0" dirty="0">
                <a:solidFill>
                  <a:srgbClr val="394658"/>
                </a:solidFill>
                <a:effectLst/>
                <a:latin typeface="Calibri Light" panose="020F0302020204030204" pitchFamily="34" charset="0"/>
                <a:ea typeface="Calibri Light" panose="020F0302020204030204" pitchFamily="34" charset="0"/>
                <a:cs typeface="Calibri Light" panose="020F0302020204030204" pitchFamily="34" charset="0"/>
              </a:rPr>
              <a:t>upils explore common features of online communication, such as sharing images, posting comments and communicating in group messages, using fictional or recreated examples. Pupils are not asked to share their own experiences. The focus is on discussing scenarios, understanding respectful behaviour online and knowing how to seek help if something makes them feel uncomfortable.</a:t>
            </a:r>
          </a:p>
          <a:p>
            <a:pPr algn="l"/>
            <a:r>
              <a:rPr lang="en-GB" sz="2400" b="0" i="0" dirty="0">
                <a:solidFill>
                  <a:srgbClr val="394658"/>
                </a:solidFill>
                <a:effectLst/>
                <a:latin typeface="Calibri Light" panose="020F0302020204030204" pitchFamily="34" charset="0"/>
                <a:ea typeface="Calibri Light" panose="020F0302020204030204" pitchFamily="34" charset="0"/>
                <a:cs typeface="Calibri Light" panose="020F0302020204030204" pitchFamily="34" charset="0"/>
              </a:rPr>
              <a:t>Kapow Primary RHE &amp; PSHE highlights that families may make different decisions about when children can use certain platforms and that age restrictions are designed to help keep children safe online.</a:t>
            </a:r>
          </a:p>
        </p:txBody>
      </p:sp>
    </p:spTree>
    <p:extLst>
      <p:ext uri="{BB962C8B-B14F-4D97-AF65-F5344CB8AC3E}">
        <p14:creationId xmlns:p14="http://schemas.microsoft.com/office/powerpoint/2010/main" val="221090300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aveform">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292</TotalTime>
  <Words>1148</Words>
  <Application>Microsoft Office PowerPoint</Application>
  <PresentationFormat>On-screen Show (4:3)</PresentationFormat>
  <Paragraphs>51</Paragraphs>
  <Slides>11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Arial</vt:lpstr>
      <vt:lpstr>Calibri</vt:lpstr>
      <vt:lpstr>Calibri Light</vt:lpstr>
      <vt:lpstr>Candara</vt:lpstr>
      <vt:lpstr>Lato</vt:lpstr>
      <vt:lpstr>Symbol</vt:lpstr>
      <vt:lpstr>Waveform</vt:lpstr>
      <vt:lpstr>RHE</vt:lpstr>
      <vt:lpstr>What will my child learn about? </vt:lpstr>
      <vt:lpstr> Will my child be taught Sex education?  </vt:lpstr>
      <vt:lpstr> What happens in an RSE &amp; PSHE lesson? </vt:lpstr>
      <vt:lpstr>How are sensitive topics handled in lessons? </vt:lpstr>
      <vt:lpstr> How can I support my child with their learning in RHE &amp; PSHE? </vt:lpstr>
      <vt:lpstr>When will my child cover puberty and period education?</vt:lpstr>
      <vt:lpstr>What language and terminology does Kapow Primary use when teaching about puberty, periods and birth?</vt:lpstr>
      <vt:lpstr>When are the private body parts named?</vt:lpstr>
      <vt:lpstr>Will my child learn about gender identity?</vt:lpstr>
      <vt:lpstr>What if my child does not use social media or online games but these are discussed in lessons?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RSE</dc:title>
  <dc:creator>Sony</dc:creator>
  <cp:lastModifiedBy>Ami Gandhi</cp:lastModifiedBy>
  <cp:revision>42</cp:revision>
  <dcterms:created xsi:type="dcterms:W3CDTF">2020-05-25T14:19:23Z</dcterms:created>
  <dcterms:modified xsi:type="dcterms:W3CDTF">2026-09-14T09:42:52Z</dcterms:modified>
</cp:coreProperties>
</file>