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B3655C4-056F-4221-A8F4-AD33D1908A39}" type="datetimeFigureOut">
              <a:rPr lang="en-GB" smtClean="0"/>
              <a:t>23/06/2020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2C46EC-1A27-4ADC-8512-7CB6651F1B5A}" type="slidenum">
              <a:rPr lang="en-GB" smtClean="0"/>
              <a:t>‹#›</a:t>
            </a:fld>
            <a:endParaRPr lang="en-GB"/>
          </a:p>
        </p:txBody>
      </p:sp>
    </p:spTree>
    <p:extLst>
      <p:ext uri="{BB962C8B-B14F-4D97-AF65-F5344CB8AC3E}">
        <p14:creationId xmlns:p14="http://schemas.microsoft.com/office/powerpoint/2010/main" val="1416602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3655C4-056F-4221-A8F4-AD33D1908A39}" type="datetimeFigureOut">
              <a:rPr lang="en-GB" smtClean="0"/>
              <a:t>23/06/2020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2C46EC-1A27-4ADC-8512-7CB6651F1B5A}" type="slidenum">
              <a:rPr lang="en-GB" smtClean="0"/>
              <a:t>‹#›</a:t>
            </a:fld>
            <a:endParaRPr lang="en-GB"/>
          </a:p>
        </p:txBody>
      </p:sp>
    </p:spTree>
    <p:extLst>
      <p:ext uri="{BB962C8B-B14F-4D97-AF65-F5344CB8AC3E}">
        <p14:creationId xmlns:p14="http://schemas.microsoft.com/office/powerpoint/2010/main" val="2351864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3655C4-056F-4221-A8F4-AD33D1908A39}" type="datetimeFigureOut">
              <a:rPr lang="en-GB" smtClean="0"/>
              <a:t>23/06/2020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2C46EC-1A27-4ADC-8512-7CB6651F1B5A}" type="slidenum">
              <a:rPr lang="en-GB" smtClean="0"/>
              <a:t>‹#›</a:t>
            </a:fld>
            <a:endParaRPr lang="en-GB"/>
          </a:p>
        </p:txBody>
      </p:sp>
    </p:spTree>
    <p:extLst>
      <p:ext uri="{BB962C8B-B14F-4D97-AF65-F5344CB8AC3E}">
        <p14:creationId xmlns:p14="http://schemas.microsoft.com/office/powerpoint/2010/main" val="2562982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3655C4-056F-4221-A8F4-AD33D1908A39}" type="datetimeFigureOut">
              <a:rPr lang="en-GB" smtClean="0"/>
              <a:t>23/06/2020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2C46EC-1A27-4ADC-8512-7CB6651F1B5A}" type="slidenum">
              <a:rPr lang="en-GB" smtClean="0"/>
              <a:t>‹#›</a:t>
            </a:fld>
            <a:endParaRPr lang="en-GB"/>
          </a:p>
        </p:txBody>
      </p:sp>
    </p:spTree>
    <p:extLst>
      <p:ext uri="{BB962C8B-B14F-4D97-AF65-F5344CB8AC3E}">
        <p14:creationId xmlns:p14="http://schemas.microsoft.com/office/powerpoint/2010/main" val="606376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B3655C4-056F-4221-A8F4-AD33D1908A39}" type="datetimeFigureOut">
              <a:rPr lang="en-GB" smtClean="0"/>
              <a:t>23/06/2020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2C46EC-1A27-4ADC-8512-7CB6651F1B5A}" type="slidenum">
              <a:rPr lang="en-GB" smtClean="0"/>
              <a:t>‹#›</a:t>
            </a:fld>
            <a:endParaRPr lang="en-GB"/>
          </a:p>
        </p:txBody>
      </p:sp>
    </p:spTree>
    <p:extLst>
      <p:ext uri="{BB962C8B-B14F-4D97-AF65-F5344CB8AC3E}">
        <p14:creationId xmlns:p14="http://schemas.microsoft.com/office/powerpoint/2010/main" val="3235464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B3655C4-056F-4221-A8F4-AD33D1908A39}" type="datetimeFigureOut">
              <a:rPr lang="en-GB" smtClean="0"/>
              <a:t>23/06/2020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2C46EC-1A27-4ADC-8512-7CB6651F1B5A}" type="slidenum">
              <a:rPr lang="en-GB" smtClean="0"/>
              <a:t>‹#›</a:t>
            </a:fld>
            <a:endParaRPr lang="en-GB"/>
          </a:p>
        </p:txBody>
      </p:sp>
    </p:spTree>
    <p:extLst>
      <p:ext uri="{BB962C8B-B14F-4D97-AF65-F5344CB8AC3E}">
        <p14:creationId xmlns:p14="http://schemas.microsoft.com/office/powerpoint/2010/main" val="2969947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B3655C4-056F-4221-A8F4-AD33D1908A39}" type="datetimeFigureOut">
              <a:rPr lang="en-GB" smtClean="0"/>
              <a:t>23/06/2020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12C46EC-1A27-4ADC-8512-7CB6651F1B5A}" type="slidenum">
              <a:rPr lang="en-GB" smtClean="0"/>
              <a:t>‹#›</a:t>
            </a:fld>
            <a:endParaRPr lang="en-GB"/>
          </a:p>
        </p:txBody>
      </p:sp>
    </p:spTree>
    <p:extLst>
      <p:ext uri="{BB962C8B-B14F-4D97-AF65-F5344CB8AC3E}">
        <p14:creationId xmlns:p14="http://schemas.microsoft.com/office/powerpoint/2010/main" val="2724101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B3655C4-056F-4221-A8F4-AD33D1908A39}" type="datetimeFigureOut">
              <a:rPr lang="en-GB" smtClean="0"/>
              <a:t>23/06/2020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12C46EC-1A27-4ADC-8512-7CB6651F1B5A}" type="slidenum">
              <a:rPr lang="en-GB" smtClean="0"/>
              <a:t>‹#›</a:t>
            </a:fld>
            <a:endParaRPr lang="en-GB"/>
          </a:p>
        </p:txBody>
      </p:sp>
    </p:spTree>
    <p:extLst>
      <p:ext uri="{BB962C8B-B14F-4D97-AF65-F5344CB8AC3E}">
        <p14:creationId xmlns:p14="http://schemas.microsoft.com/office/powerpoint/2010/main" val="247524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3655C4-056F-4221-A8F4-AD33D1908A39}" type="datetimeFigureOut">
              <a:rPr lang="en-GB" smtClean="0"/>
              <a:t>23/06/2020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12C46EC-1A27-4ADC-8512-7CB6651F1B5A}" type="slidenum">
              <a:rPr lang="en-GB" smtClean="0"/>
              <a:t>‹#›</a:t>
            </a:fld>
            <a:endParaRPr lang="en-GB"/>
          </a:p>
        </p:txBody>
      </p:sp>
    </p:spTree>
    <p:extLst>
      <p:ext uri="{BB962C8B-B14F-4D97-AF65-F5344CB8AC3E}">
        <p14:creationId xmlns:p14="http://schemas.microsoft.com/office/powerpoint/2010/main" val="359305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B3655C4-056F-4221-A8F4-AD33D1908A39}" type="datetimeFigureOut">
              <a:rPr lang="en-GB" smtClean="0"/>
              <a:t>23/06/2020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2C46EC-1A27-4ADC-8512-7CB6651F1B5A}" type="slidenum">
              <a:rPr lang="en-GB" smtClean="0"/>
              <a:t>‹#›</a:t>
            </a:fld>
            <a:endParaRPr lang="en-GB"/>
          </a:p>
        </p:txBody>
      </p:sp>
    </p:spTree>
    <p:extLst>
      <p:ext uri="{BB962C8B-B14F-4D97-AF65-F5344CB8AC3E}">
        <p14:creationId xmlns:p14="http://schemas.microsoft.com/office/powerpoint/2010/main" val="1471671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B3655C4-056F-4221-A8F4-AD33D1908A39}" type="datetimeFigureOut">
              <a:rPr lang="en-GB" smtClean="0"/>
              <a:t>23/06/2020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2C46EC-1A27-4ADC-8512-7CB6651F1B5A}" type="slidenum">
              <a:rPr lang="en-GB" smtClean="0"/>
              <a:t>‹#›</a:t>
            </a:fld>
            <a:endParaRPr lang="en-GB"/>
          </a:p>
        </p:txBody>
      </p:sp>
    </p:spTree>
    <p:extLst>
      <p:ext uri="{BB962C8B-B14F-4D97-AF65-F5344CB8AC3E}">
        <p14:creationId xmlns:p14="http://schemas.microsoft.com/office/powerpoint/2010/main" val="3161751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3655C4-056F-4221-A8F4-AD33D1908A39}" type="datetimeFigureOut">
              <a:rPr lang="en-GB" smtClean="0"/>
              <a:t>23/06/2020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C46EC-1A27-4ADC-8512-7CB6651F1B5A}" type="slidenum">
              <a:rPr lang="en-GB" smtClean="0"/>
              <a:t>‹#›</a:t>
            </a:fld>
            <a:endParaRPr lang="en-GB"/>
          </a:p>
        </p:txBody>
      </p:sp>
    </p:spTree>
    <p:extLst>
      <p:ext uri="{BB962C8B-B14F-4D97-AF65-F5344CB8AC3E}">
        <p14:creationId xmlns:p14="http://schemas.microsoft.com/office/powerpoint/2010/main" val="907625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u="sng" dirty="0"/>
              <a:t>Relationships: </a:t>
            </a:r>
            <a:r>
              <a:rPr lang="en-GB" u="sng" dirty="0" smtClean="0"/>
              <a:t>Others  </a:t>
            </a:r>
            <a:r>
              <a:rPr lang="en-GB" u="sng" dirty="0"/>
              <a:t>are special too</a:t>
            </a:r>
            <a:endParaRPr lang="en-GB" dirty="0"/>
          </a:p>
        </p:txBody>
      </p:sp>
      <p:sp>
        <p:nvSpPr>
          <p:cNvPr id="3" name="Subtitle 2"/>
          <p:cNvSpPr>
            <a:spLocks noGrp="1"/>
          </p:cNvSpPr>
          <p:nvPr>
            <p:ph type="subTitle" idx="1"/>
          </p:nvPr>
        </p:nvSpPr>
        <p:spPr/>
        <p:txBody>
          <a:bodyPr/>
          <a:lstStyle/>
          <a:p>
            <a:r>
              <a:rPr lang="en-GB" dirty="0" smtClean="0"/>
              <a:t>Autumn 2nd Half term</a:t>
            </a:r>
            <a:endParaRPr lang="en-GB" dirty="0"/>
          </a:p>
        </p:txBody>
      </p:sp>
    </p:spTree>
    <p:extLst>
      <p:ext uri="{BB962C8B-B14F-4D97-AF65-F5344CB8AC3E}">
        <p14:creationId xmlns:p14="http://schemas.microsoft.com/office/powerpoint/2010/main" val="3484783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100" dirty="0" smtClean="0"/>
              <a:t>Lesson 9-</a:t>
            </a:r>
            <a:r>
              <a:rPr lang="en-GB" sz="3100" dirty="0"/>
              <a:t>Begin to question media messages and stereotypes.  </a:t>
            </a:r>
            <a:r>
              <a:rPr lang="en-GB" dirty="0"/>
              <a:t/>
            </a:r>
            <a:br>
              <a:rPr lang="en-GB" dirty="0"/>
            </a:br>
            <a:endParaRPr lang="en-GB" dirty="0"/>
          </a:p>
        </p:txBody>
      </p:sp>
      <p:sp>
        <p:nvSpPr>
          <p:cNvPr id="3" name="Content Placeholder 2"/>
          <p:cNvSpPr>
            <a:spLocks noGrp="1"/>
          </p:cNvSpPr>
          <p:nvPr>
            <p:ph idx="1"/>
          </p:nvPr>
        </p:nvSpPr>
        <p:spPr/>
        <p:txBody>
          <a:bodyPr/>
          <a:lstStyle/>
          <a:p>
            <a:r>
              <a:rPr lang="en-GB" dirty="0" smtClean="0"/>
              <a:t>Look at the power point for challenging stereotypes and discuss relevant bits on there</a:t>
            </a:r>
            <a:endParaRPr lang="en-GB" dirty="0"/>
          </a:p>
        </p:txBody>
      </p:sp>
    </p:spTree>
    <p:extLst>
      <p:ext uri="{BB962C8B-B14F-4D97-AF65-F5344CB8AC3E}">
        <p14:creationId xmlns:p14="http://schemas.microsoft.com/office/powerpoint/2010/main" val="1296486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800" dirty="0" smtClean="0"/>
              <a:t>Lesson </a:t>
            </a:r>
            <a:r>
              <a:rPr lang="en-GB" sz="2800" dirty="0"/>
              <a:t>1-Understand that bullying and teasing is an unacceptable response to difference. </a:t>
            </a:r>
            <a:br>
              <a:rPr lang="en-GB" sz="2800" dirty="0"/>
            </a:br>
            <a:endParaRPr lang="en-GB" sz="2800" dirty="0"/>
          </a:p>
        </p:txBody>
      </p:sp>
      <p:sp>
        <p:nvSpPr>
          <p:cNvPr id="3" name="Content Placeholder 2"/>
          <p:cNvSpPr>
            <a:spLocks noGrp="1"/>
          </p:cNvSpPr>
          <p:nvPr>
            <p:ph idx="1"/>
          </p:nvPr>
        </p:nvSpPr>
        <p:spPr/>
        <p:txBody>
          <a:bodyPr>
            <a:normAutofit/>
          </a:bodyPr>
          <a:lstStyle/>
          <a:p>
            <a:pPr marL="0" lvl="0" indent="0" fontAlgn="base">
              <a:buNone/>
            </a:pPr>
            <a:r>
              <a:rPr lang="en-GB" dirty="0" smtClean="0"/>
              <a:t> </a:t>
            </a:r>
            <a:r>
              <a:rPr lang="en-GB" dirty="0" smtClean="0"/>
              <a:t>Show the anti-bullying power point and discuss what it says.</a:t>
            </a:r>
          </a:p>
          <a:p>
            <a:pPr marL="0" lvl="0" indent="0" fontAlgn="base">
              <a:buNone/>
            </a:pPr>
            <a:endParaRPr lang="en-GB" dirty="0"/>
          </a:p>
          <a:p>
            <a:pPr marL="0" lvl="0" indent="0" fontAlgn="base">
              <a:buNone/>
            </a:pPr>
            <a:r>
              <a:rPr lang="en-GB" dirty="0" smtClean="0"/>
              <a:t>Discuss various scenarios in class and whether they are bullying or not.</a:t>
            </a:r>
          </a:p>
          <a:p>
            <a:pPr marL="0" lvl="0" indent="0" fontAlgn="base">
              <a:buNone/>
            </a:pPr>
            <a:endParaRPr lang="en-GB" dirty="0"/>
          </a:p>
          <a:p>
            <a:pPr marL="0" lvl="0" indent="0" fontAlgn="base">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4240151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800" dirty="0" smtClean="0"/>
              <a:t>Lesson </a:t>
            </a:r>
            <a:r>
              <a:rPr lang="en-GB" sz="2800" dirty="0"/>
              <a:t>2-Recognise and name feelings. </a:t>
            </a:r>
            <a:br>
              <a:rPr lang="en-GB" sz="2800" dirty="0"/>
            </a:br>
            <a:endParaRPr lang="en-GB" sz="2800" dirty="0"/>
          </a:p>
        </p:txBody>
      </p:sp>
      <p:sp>
        <p:nvSpPr>
          <p:cNvPr id="3" name="Content Placeholder 2"/>
          <p:cNvSpPr>
            <a:spLocks noGrp="1"/>
          </p:cNvSpPr>
          <p:nvPr>
            <p:ph idx="1"/>
          </p:nvPr>
        </p:nvSpPr>
        <p:spPr/>
        <p:txBody>
          <a:bodyPr>
            <a:normAutofit lnSpcReduction="10000"/>
          </a:bodyPr>
          <a:lstStyle/>
          <a:p>
            <a:r>
              <a:rPr lang="en-GB" dirty="0" smtClean="0"/>
              <a:t>Look at the power point all about Feelings. Remind children of the work done on feelings before.</a:t>
            </a:r>
          </a:p>
          <a:p>
            <a:pPr marL="0" indent="0">
              <a:buNone/>
            </a:pPr>
            <a:r>
              <a:rPr lang="en-GB" dirty="0" smtClean="0"/>
              <a:t>Show children the story of Cinderella and discuss her feelings.</a:t>
            </a:r>
          </a:p>
          <a:p>
            <a:pPr marL="0" indent="0">
              <a:buNone/>
            </a:pPr>
            <a:endParaRPr lang="en-GB" dirty="0"/>
          </a:p>
          <a:p>
            <a:pPr marL="0" indent="0">
              <a:buNone/>
            </a:pPr>
            <a:r>
              <a:rPr lang="en-GB" dirty="0" smtClean="0"/>
              <a:t>How did Cinderella feel?</a:t>
            </a:r>
          </a:p>
          <a:p>
            <a:pPr marL="0" indent="0">
              <a:buNone/>
            </a:pPr>
            <a:r>
              <a:rPr lang="en-GB" dirty="0" smtClean="0"/>
              <a:t>What made her feel like that?</a:t>
            </a:r>
          </a:p>
          <a:p>
            <a:pPr marL="0" indent="0">
              <a:buNone/>
            </a:pPr>
            <a:r>
              <a:rPr lang="en-GB" dirty="0" smtClean="0"/>
              <a:t>Can you think of other story characters and how they felt. What made them feel like that?</a:t>
            </a:r>
          </a:p>
          <a:p>
            <a:pPr marL="0" indent="0">
              <a:buNone/>
            </a:pPr>
            <a:r>
              <a:rPr lang="en-GB" dirty="0" smtClean="0">
                <a:solidFill>
                  <a:srgbClr val="FF0000"/>
                </a:solidFill>
              </a:rPr>
              <a:t>Activity- draw Cinderella or any other character of their choice and write down how they </a:t>
            </a:r>
            <a:r>
              <a:rPr lang="en-GB" dirty="0" err="1" smtClean="0">
                <a:solidFill>
                  <a:srgbClr val="FF0000"/>
                </a:solidFill>
              </a:rPr>
              <a:t>fely</a:t>
            </a:r>
            <a:r>
              <a:rPr lang="en-GB" dirty="0" smtClean="0">
                <a:solidFill>
                  <a:srgbClr val="FF0000"/>
                </a:solidFill>
              </a:rPr>
              <a:t> and why they felt that way.</a:t>
            </a:r>
            <a:endParaRPr lang="en-GB" dirty="0">
              <a:solidFill>
                <a:srgbClr val="FF0000"/>
              </a:solidFill>
            </a:endParaRPr>
          </a:p>
        </p:txBody>
      </p:sp>
    </p:spTree>
    <p:extLst>
      <p:ext uri="{BB962C8B-B14F-4D97-AF65-F5344CB8AC3E}">
        <p14:creationId xmlns:p14="http://schemas.microsoft.com/office/powerpoint/2010/main" val="2241303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800" dirty="0" smtClean="0"/>
              <a:t>Lesson </a:t>
            </a:r>
            <a:r>
              <a:rPr lang="en-GB" sz="2800" dirty="0"/>
              <a:t>3-Be able to express positive statements about themselves and others</a:t>
            </a:r>
            <a:br>
              <a:rPr lang="en-GB" sz="2800" dirty="0"/>
            </a:br>
            <a:endParaRPr lang="en-GB" sz="2800"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solidFill>
                  <a:srgbClr val="FF0000"/>
                </a:solidFill>
              </a:rPr>
              <a:t>Activity- Children to draw a picture of themselves in their books and around it write down some things that are good about themselves.</a:t>
            </a:r>
          </a:p>
          <a:p>
            <a:endParaRPr lang="en-GB" dirty="0">
              <a:solidFill>
                <a:srgbClr val="FF0000"/>
              </a:solidFill>
            </a:endParaRPr>
          </a:p>
          <a:p>
            <a:r>
              <a:rPr lang="en-GB" dirty="0" smtClean="0">
                <a:solidFill>
                  <a:srgbClr val="FF0000"/>
                </a:solidFill>
              </a:rPr>
              <a:t>Next draw someone they know either a family member or a friend and write some good things about them.</a:t>
            </a:r>
          </a:p>
          <a:p>
            <a:endParaRPr lang="en-GB" dirty="0">
              <a:solidFill>
                <a:srgbClr val="FF0000"/>
              </a:solidFill>
            </a:endParaRPr>
          </a:p>
          <a:p>
            <a:r>
              <a:rPr lang="en-GB" dirty="0" smtClean="0"/>
              <a:t>What are you good at?</a:t>
            </a:r>
          </a:p>
          <a:p>
            <a:r>
              <a:rPr lang="en-GB" dirty="0" smtClean="0"/>
              <a:t>What are you proud of?</a:t>
            </a:r>
          </a:p>
          <a:p>
            <a:r>
              <a:rPr lang="en-GB" dirty="0" smtClean="0"/>
              <a:t>What is your friend good at?</a:t>
            </a:r>
          </a:p>
          <a:p>
            <a:r>
              <a:rPr lang="en-GB" dirty="0" smtClean="0"/>
              <a:t>What do you like about them?</a:t>
            </a:r>
            <a:endParaRPr lang="en-GB" dirty="0"/>
          </a:p>
        </p:txBody>
      </p:sp>
    </p:spTree>
    <p:extLst>
      <p:ext uri="{BB962C8B-B14F-4D97-AF65-F5344CB8AC3E}">
        <p14:creationId xmlns:p14="http://schemas.microsoft.com/office/powerpoint/2010/main" val="129078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3100" dirty="0" smtClean="0"/>
              <a:t>Lesson 4-</a:t>
            </a:r>
            <a:r>
              <a:rPr lang="en-GB" sz="3100" dirty="0"/>
              <a:t>Feel good about themselves. </a:t>
            </a:r>
            <a:r>
              <a:rPr lang="en-GB" dirty="0"/>
              <a:t/>
            </a:r>
            <a:br>
              <a:rPr lang="en-GB" dirty="0"/>
            </a:br>
            <a:r>
              <a:rPr lang="en-GB" dirty="0"/>
              <a:t/>
            </a:r>
            <a:br>
              <a:rPr lang="en-GB" dirty="0"/>
            </a:br>
            <a:endParaRPr lang="en-GB" dirty="0"/>
          </a:p>
        </p:txBody>
      </p:sp>
      <p:sp>
        <p:nvSpPr>
          <p:cNvPr id="3" name="Content Placeholder 2"/>
          <p:cNvSpPr>
            <a:spLocks noGrp="1"/>
          </p:cNvSpPr>
          <p:nvPr>
            <p:ph idx="1"/>
          </p:nvPr>
        </p:nvSpPr>
        <p:spPr/>
        <p:txBody>
          <a:bodyPr/>
          <a:lstStyle/>
          <a:p>
            <a:r>
              <a:rPr lang="en-GB" dirty="0" smtClean="0"/>
              <a:t>Show children a picture of Cinderella in rags and a picture of her in her dress which she wears to the ball.</a:t>
            </a:r>
          </a:p>
          <a:p>
            <a:endParaRPr lang="en-GB" dirty="0"/>
          </a:p>
          <a:p>
            <a:pPr marL="0" indent="0">
              <a:buNone/>
            </a:pPr>
            <a:r>
              <a:rPr lang="en-GB" dirty="0" smtClean="0"/>
              <a:t>How do you think she felt </a:t>
            </a:r>
            <a:r>
              <a:rPr lang="en-GB" dirty="0" smtClean="0"/>
              <a:t>when she was wearing the rags?</a:t>
            </a:r>
          </a:p>
          <a:p>
            <a:pPr marL="0" indent="0">
              <a:buNone/>
            </a:pPr>
            <a:r>
              <a:rPr lang="en-GB" dirty="0" smtClean="0"/>
              <a:t>How do you think she felt when she was wearing the beautiful dress?</a:t>
            </a:r>
          </a:p>
          <a:p>
            <a:pPr marL="0" indent="0">
              <a:buNone/>
            </a:pPr>
            <a:r>
              <a:rPr lang="en-GB" dirty="0" smtClean="0"/>
              <a:t>What makes you feel good? What might you wear or do to feel good?</a:t>
            </a:r>
            <a:endParaRPr lang="en-GB" dirty="0" smtClean="0"/>
          </a:p>
          <a:p>
            <a:pPr marL="0" indent="0">
              <a:buNone/>
            </a:pPr>
            <a:r>
              <a:rPr lang="en-GB" dirty="0" smtClean="0">
                <a:solidFill>
                  <a:srgbClr val="FF0000"/>
                </a:solidFill>
              </a:rPr>
              <a:t>Activity- write down 4 things in their books which makes them feel good</a:t>
            </a:r>
            <a:endParaRPr lang="en-GB" dirty="0">
              <a:solidFill>
                <a:srgbClr val="FF0000"/>
              </a:solidFill>
            </a:endParaRPr>
          </a:p>
        </p:txBody>
      </p:sp>
    </p:spTree>
    <p:extLst>
      <p:ext uri="{BB962C8B-B14F-4D97-AF65-F5344CB8AC3E}">
        <p14:creationId xmlns:p14="http://schemas.microsoft.com/office/powerpoint/2010/main" val="2812771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800" dirty="0" smtClean="0"/>
              <a:t>Lesson </a:t>
            </a:r>
            <a:r>
              <a:rPr lang="en-GB" sz="2800" dirty="0"/>
              <a:t>5-Identify some similarities and differences between people such as gender, appearance, abilities, families and cultural background. </a:t>
            </a:r>
            <a:br>
              <a:rPr lang="en-GB" sz="2800" dirty="0"/>
            </a:br>
            <a:endParaRPr lang="en-GB" sz="2800" dirty="0"/>
          </a:p>
        </p:txBody>
      </p:sp>
      <p:sp>
        <p:nvSpPr>
          <p:cNvPr id="3" name="Content Placeholder 2"/>
          <p:cNvSpPr>
            <a:spLocks noGrp="1"/>
          </p:cNvSpPr>
          <p:nvPr>
            <p:ph idx="1"/>
          </p:nvPr>
        </p:nvSpPr>
        <p:spPr/>
        <p:txBody>
          <a:bodyPr/>
          <a:lstStyle/>
          <a:p>
            <a:r>
              <a:rPr lang="en-GB" dirty="0" smtClean="0"/>
              <a:t>Ask 2 children to stand up the front and discuss what is the same between them and what is different?</a:t>
            </a:r>
            <a:endParaRPr lang="en-GB" dirty="0"/>
          </a:p>
        </p:txBody>
      </p:sp>
    </p:spTree>
    <p:extLst>
      <p:ext uri="{BB962C8B-B14F-4D97-AF65-F5344CB8AC3E}">
        <p14:creationId xmlns:p14="http://schemas.microsoft.com/office/powerpoint/2010/main" val="3166081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3100" dirty="0" smtClean="0"/>
              <a:t>Lesson 6-</a:t>
            </a:r>
            <a:r>
              <a:rPr lang="en-GB" dirty="0"/>
              <a:t> </a:t>
            </a:r>
            <a:r>
              <a:rPr lang="en-GB" sz="3100" dirty="0"/>
              <a:t>Know that people have things in common but that everyone is unique</a:t>
            </a:r>
            <a:r>
              <a:rPr lang="en-GB" dirty="0"/>
              <a:t/>
            </a:r>
            <a:br>
              <a:rPr lang="en-GB" dirty="0"/>
            </a:br>
            <a:endParaRPr lang="en-GB" dirty="0"/>
          </a:p>
        </p:txBody>
      </p:sp>
      <p:sp>
        <p:nvSpPr>
          <p:cNvPr id="3" name="Content Placeholder 2"/>
          <p:cNvSpPr>
            <a:spLocks noGrp="1"/>
          </p:cNvSpPr>
          <p:nvPr>
            <p:ph idx="1"/>
          </p:nvPr>
        </p:nvSpPr>
        <p:spPr/>
        <p:txBody>
          <a:bodyPr/>
          <a:lstStyle/>
          <a:p>
            <a:r>
              <a:rPr lang="en-GB" dirty="0" smtClean="0"/>
              <a:t>Ask 5 children to stand up and discuss what is the same about them and then ask each of them to say one things which is unique about themselves and that others wouldn’t know…could be a talent of a skill that they have.</a:t>
            </a:r>
          </a:p>
          <a:p>
            <a:endParaRPr lang="en-GB" dirty="0"/>
          </a:p>
          <a:p>
            <a:r>
              <a:rPr lang="en-GB" dirty="0" smtClean="0">
                <a:solidFill>
                  <a:srgbClr val="FF0000"/>
                </a:solidFill>
              </a:rPr>
              <a:t>Activity- Draw a picture of their own face in their books and then draw a speech bubble. In the speech bubble write something that is unique about themselves that only they would know.</a:t>
            </a:r>
            <a:endParaRPr lang="en-GB" dirty="0">
              <a:solidFill>
                <a:srgbClr val="FF0000"/>
              </a:solidFill>
            </a:endParaRPr>
          </a:p>
        </p:txBody>
      </p:sp>
    </p:spTree>
    <p:extLst>
      <p:ext uri="{BB962C8B-B14F-4D97-AF65-F5344CB8AC3E}">
        <p14:creationId xmlns:p14="http://schemas.microsoft.com/office/powerpoint/2010/main" val="3267672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3100" dirty="0" smtClean="0"/>
              <a:t>Lesson 7-</a:t>
            </a:r>
            <a:r>
              <a:rPr lang="en-GB" sz="3100" dirty="0"/>
              <a:t>Be proud of who they are and understand that difference does not mean better or worse</a:t>
            </a:r>
            <a:r>
              <a:rPr lang="en-GB" dirty="0"/>
              <a:t>. </a:t>
            </a:r>
            <a:br>
              <a:rPr lang="en-GB" dirty="0"/>
            </a:br>
            <a:endParaRPr lang="en-GB" dirty="0"/>
          </a:p>
        </p:txBody>
      </p:sp>
      <p:sp>
        <p:nvSpPr>
          <p:cNvPr id="3" name="Content Placeholder 2"/>
          <p:cNvSpPr>
            <a:spLocks noGrp="1"/>
          </p:cNvSpPr>
          <p:nvPr>
            <p:ph idx="1"/>
          </p:nvPr>
        </p:nvSpPr>
        <p:spPr/>
        <p:txBody>
          <a:bodyPr/>
          <a:lstStyle/>
          <a:p>
            <a:r>
              <a:rPr lang="en-GB" dirty="0" smtClean="0"/>
              <a:t>Covered in previous lessons this term</a:t>
            </a:r>
            <a:endParaRPr lang="en-GB" dirty="0"/>
          </a:p>
        </p:txBody>
      </p:sp>
    </p:spTree>
    <p:extLst>
      <p:ext uri="{BB962C8B-B14F-4D97-AF65-F5344CB8AC3E}">
        <p14:creationId xmlns:p14="http://schemas.microsoft.com/office/powerpoint/2010/main" val="1913908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800" dirty="0" smtClean="0"/>
              <a:t>Lesson 8-Explore </a:t>
            </a:r>
            <a:r>
              <a:rPr lang="en-GB" sz="2800" dirty="0"/>
              <a:t>the idea of fairness for all.</a:t>
            </a:r>
            <a:r>
              <a:rPr lang="en-GB" dirty="0"/>
              <a:t/>
            </a:r>
            <a:br>
              <a:rPr lang="en-GB" dirty="0"/>
            </a:br>
            <a:endParaRPr lang="en-GB" dirty="0"/>
          </a:p>
        </p:txBody>
      </p:sp>
      <p:sp>
        <p:nvSpPr>
          <p:cNvPr id="3" name="Content Placeholder 2"/>
          <p:cNvSpPr>
            <a:spLocks noGrp="1"/>
          </p:cNvSpPr>
          <p:nvPr>
            <p:ph idx="1"/>
          </p:nvPr>
        </p:nvSpPr>
        <p:spPr/>
        <p:txBody>
          <a:bodyPr/>
          <a:lstStyle/>
          <a:p>
            <a:r>
              <a:rPr lang="en-GB" dirty="0" smtClean="0"/>
              <a:t>Show children the fairness cards and discuss each of them as a class. </a:t>
            </a:r>
          </a:p>
          <a:p>
            <a:endParaRPr lang="en-GB" dirty="0"/>
          </a:p>
          <a:p>
            <a:r>
              <a:rPr lang="en-GB" dirty="0" smtClean="0"/>
              <a:t>Do we all agree to all the situations?</a:t>
            </a:r>
          </a:p>
          <a:p>
            <a:r>
              <a:rPr lang="en-GB" dirty="0" smtClean="0"/>
              <a:t>What </a:t>
            </a:r>
            <a:r>
              <a:rPr lang="en-GB" smtClean="0"/>
              <a:t>does being </a:t>
            </a:r>
            <a:r>
              <a:rPr lang="en-GB" dirty="0" smtClean="0"/>
              <a:t>fair actually mean?</a:t>
            </a:r>
            <a:endParaRPr lang="en-GB" dirty="0"/>
          </a:p>
        </p:txBody>
      </p:sp>
    </p:spTree>
    <p:extLst>
      <p:ext uri="{BB962C8B-B14F-4D97-AF65-F5344CB8AC3E}">
        <p14:creationId xmlns:p14="http://schemas.microsoft.com/office/powerpoint/2010/main" val="2217209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535</Words>
  <Application>Microsoft Office PowerPoint</Application>
  <PresentationFormat>Widescreen</PresentationFormat>
  <Paragraphs>47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Relationships: Others  are special too</vt:lpstr>
      <vt:lpstr>Lesson 1-Understand that bullying and teasing is an unacceptable response to difference.  </vt:lpstr>
      <vt:lpstr>Lesson 2-Recognise and name feelings.  </vt:lpstr>
      <vt:lpstr>Lesson 3-Be able to express positive statements about themselves and others </vt:lpstr>
      <vt:lpstr>Lesson 4-Feel good about themselves.   </vt:lpstr>
      <vt:lpstr>Lesson 5-Identify some similarities and differences between people such as gender, appearance, abilities, families and cultural background.  </vt:lpstr>
      <vt:lpstr>Lesson 6- Know that people have things in common but that everyone is unique </vt:lpstr>
      <vt:lpstr>Lesson 7-Be proud of who they are and understand that difference does not mean better or worse.  </vt:lpstr>
      <vt:lpstr>Lesson 8-Explore the idea of fairness for all. </vt:lpstr>
      <vt:lpstr>Lesson 9-Begin to question media messages and stereotypes.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borkhata</dc:creator>
  <cp:lastModifiedBy>borkhata</cp:lastModifiedBy>
  <cp:revision>16</cp:revision>
  <dcterms:created xsi:type="dcterms:W3CDTF">2020-06-23T09:37:06Z</dcterms:created>
  <dcterms:modified xsi:type="dcterms:W3CDTF">2020-06-23T13:39:10Z</dcterms:modified>
</cp:coreProperties>
</file>